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64" r:id="rId4"/>
    <p:sldId id="263" r:id="rId5"/>
    <p:sldId id="285" r:id="rId6"/>
    <p:sldId id="260" r:id="rId7"/>
    <p:sldId id="258" r:id="rId8"/>
    <p:sldId id="259" r:id="rId9"/>
    <p:sldId id="283" r:id="rId10"/>
    <p:sldId id="268" r:id="rId11"/>
    <p:sldId id="284" r:id="rId12"/>
    <p:sldId id="275" r:id="rId13"/>
    <p:sldId id="276" r:id="rId14"/>
    <p:sldId id="286" r:id="rId15"/>
    <p:sldId id="262" r:id="rId16"/>
    <p:sldId id="266" r:id="rId17"/>
    <p:sldId id="265" r:id="rId18"/>
    <p:sldId id="279" r:id="rId19"/>
    <p:sldId id="280"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85" d="100"/>
          <a:sy n="85" d="100"/>
        </p:scale>
        <p:origin x="60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739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66061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0139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87578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27409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4293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18295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Titelmasterformat durch Klicken bearbeiten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40698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81407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Titelmasterformat durch Klicken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e Placeholder 7"/>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0086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e Placeholder 7"/>
          <p:cNvSpPr>
            <a:spLocks noGrp="1"/>
          </p:cNvSpPr>
          <p:nvPr>
            <p:ph type="dt" sz="half" idx="10"/>
          </p:nvPr>
        </p:nvSpPr>
        <p:spPr/>
        <p:txBody>
          <a:bodyPr/>
          <a:lstStyle/>
          <a:p>
            <a:fld id="{5586B75A-687E-405C-8A0B-8D00578BA2C3}" type="datetimeFigureOut">
              <a:rPr lang="en-US" smtClean="0"/>
              <a:pPr/>
              <a:t>9/22/2023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99270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9/22/2023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68420948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marion.meurer@bistum-aachen.de" TargetMode="External"/><Relationship Id="rId2" Type="http://schemas.openxmlformats.org/officeDocument/2006/relationships/hyperlink" Target="mailto:christiane.hartung@bistum-aachen.d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87829" y="966652"/>
            <a:ext cx="7797219" cy="2651759"/>
          </a:xfrm>
        </p:spPr>
        <p:txBody>
          <a:bodyPr/>
          <a:lstStyle/>
          <a:p>
            <a:r>
              <a:rPr lang="de-DE" dirty="0"/>
              <a:t>Herzlich willkommen zum Infoabend für die</a:t>
            </a:r>
            <a:br>
              <a:rPr lang="de-DE" dirty="0"/>
            </a:br>
            <a:r>
              <a:rPr lang="de-DE" dirty="0"/>
              <a:t>Erstkommunion 2024</a:t>
            </a:r>
          </a:p>
        </p:txBody>
      </p:sp>
      <p:sp>
        <p:nvSpPr>
          <p:cNvPr id="3" name="Untertitel 2"/>
          <p:cNvSpPr>
            <a:spLocks noGrp="1"/>
          </p:cNvSpPr>
          <p:nvPr>
            <p:ph type="subTitle" idx="1"/>
          </p:nvPr>
        </p:nvSpPr>
        <p:spPr>
          <a:xfrm>
            <a:off x="653143" y="3526971"/>
            <a:ext cx="7762072" cy="2377440"/>
          </a:xfrm>
        </p:spPr>
        <p:txBody>
          <a:bodyPr>
            <a:normAutofit lnSpcReduction="10000"/>
          </a:bodyPr>
          <a:lstStyle/>
          <a:p>
            <a:endParaRPr lang="de-DE" sz="1000" dirty="0"/>
          </a:p>
          <a:p>
            <a:r>
              <a:rPr lang="de-DE" dirty="0"/>
              <a:t>St. Laurentius </a:t>
            </a:r>
            <a:r>
              <a:rPr lang="de-DE" dirty="0" err="1"/>
              <a:t>Gressenich</a:t>
            </a:r>
            <a:r>
              <a:rPr lang="de-DE" dirty="0"/>
              <a:t>	St. Barbara </a:t>
            </a:r>
            <a:r>
              <a:rPr lang="de-DE" dirty="0" err="1"/>
              <a:t>Breinig</a:t>
            </a:r>
            <a:endParaRPr lang="de-DE" dirty="0"/>
          </a:p>
          <a:p>
            <a:r>
              <a:rPr lang="de-DE" dirty="0"/>
              <a:t>St. Markus </a:t>
            </a:r>
            <a:r>
              <a:rPr lang="de-DE" dirty="0" err="1"/>
              <a:t>Mausbach</a:t>
            </a:r>
            <a:r>
              <a:rPr lang="de-DE" dirty="0"/>
              <a:t>		St. Mariä Empfängnis </a:t>
            </a:r>
            <a:r>
              <a:rPr lang="de-DE" dirty="0" err="1"/>
              <a:t>Dorff</a:t>
            </a:r>
            <a:endParaRPr lang="de-DE" dirty="0"/>
          </a:p>
          <a:p>
            <a:r>
              <a:rPr lang="de-DE" dirty="0"/>
              <a:t>St. Josef </a:t>
            </a:r>
            <a:r>
              <a:rPr lang="de-DE" dirty="0" err="1"/>
              <a:t>Schevenhütte</a:t>
            </a:r>
            <a:r>
              <a:rPr lang="de-DE" dirty="0"/>
              <a:t>		St. Rochus </a:t>
            </a:r>
            <a:r>
              <a:rPr lang="de-DE" dirty="0" err="1"/>
              <a:t>Zweifall</a:t>
            </a:r>
            <a:endParaRPr lang="de-DE" dirty="0"/>
          </a:p>
          <a:p>
            <a:r>
              <a:rPr lang="de-DE" dirty="0"/>
              <a:t>St. Johannes Baptist </a:t>
            </a:r>
            <a:r>
              <a:rPr lang="de-DE" dirty="0" err="1"/>
              <a:t>Vicht</a:t>
            </a:r>
            <a:r>
              <a:rPr lang="de-DE" dirty="0"/>
              <a:t> </a:t>
            </a:r>
          </a:p>
          <a:p>
            <a:r>
              <a:rPr lang="de-DE" dirty="0"/>
              <a:t>St. Josef Werth</a:t>
            </a:r>
          </a:p>
        </p:txBody>
      </p:sp>
      <p:pic>
        <p:nvPicPr>
          <p:cNvPr id="5" name="Grafik 4">
            <a:extLst>
              <a:ext uri="{FF2B5EF4-FFF2-40B4-BE49-F238E27FC236}">
                <a16:creationId xmlns:a16="http://schemas.microsoft.com/office/drawing/2014/main" id="{225C0009-BA90-4E73-A23F-6F2BF9087F36}"/>
              </a:ext>
            </a:extLst>
          </p:cNvPr>
          <p:cNvPicPr>
            <a:picLocks noChangeAspect="1"/>
          </p:cNvPicPr>
          <p:nvPr/>
        </p:nvPicPr>
        <p:blipFill>
          <a:blip r:embed="rId2"/>
          <a:stretch>
            <a:fillRect/>
          </a:stretch>
        </p:blipFill>
        <p:spPr>
          <a:xfrm>
            <a:off x="7685932" y="242047"/>
            <a:ext cx="4506068" cy="6373906"/>
          </a:xfrm>
          <a:prstGeom prst="rect">
            <a:avLst/>
          </a:prstGeom>
        </p:spPr>
      </p:pic>
    </p:spTree>
    <p:extLst>
      <p:ext uri="{BB962C8B-B14F-4D97-AF65-F5344CB8AC3E}">
        <p14:creationId xmlns:p14="http://schemas.microsoft.com/office/powerpoint/2010/main" val="185139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Live aus unserem</a:t>
            </a:r>
            <a:br>
              <a:rPr lang="de-DE" dirty="0"/>
            </a:br>
            <a:r>
              <a:rPr lang="de-DE" dirty="0"/>
              <a:t>„Studio“</a:t>
            </a:r>
            <a:br>
              <a:rPr lang="de-DE" dirty="0"/>
            </a:br>
            <a:r>
              <a:rPr lang="de-DE" dirty="0"/>
              <a:t>Römerstr. 17</a:t>
            </a:r>
          </a:p>
        </p:txBody>
      </p:sp>
      <p:sp>
        <p:nvSpPr>
          <p:cNvPr id="3" name="Textfeld 2"/>
          <p:cNvSpPr txBox="1"/>
          <p:nvPr/>
        </p:nvSpPr>
        <p:spPr>
          <a:xfrm>
            <a:off x="3633537" y="783771"/>
            <a:ext cx="8133347" cy="6940361"/>
          </a:xfrm>
          <a:prstGeom prst="rect">
            <a:avLst/>
          </a:prstGeom>
          <a:noFill/>
        </p:spPr>
        <p:txBody>
          <a:bodyPr wrap="square" rtlCol="0">
            <a:spAutoFit/>
          </a:bodyPr>
          <a:lstStyle/>
          <a:p>
            <a:endParaRPr lang="de-DE" sz="2400" b="1" dirty="0">
              <a:solidFill>
                <a:schemeClr val="accent1"/>
              </a:solidFill>
            </a:endParaRPr>
          </a:p>
          <a:p>
            <a:pPr algn="ctr"/>
            <a:r>
              <a:rPr lang="de-DE" sz="3600" b="1" dirty="0">
                <a:solidFill>
                  <a:srgbClr val="FF9900"/>
                </a:solidFill>
              </a:rPr>
              <a:t>Ansprechbar (Kommunionunterricht):</a:t>
            </a:r>
          </a:p>
          <a:p>
            <a:pPr algn="ctr"/>
            <a:endParaRPr lang="de-DE" sz="1100" b="1" dirty="0">
              <a:solidFill>
                <a:srgbClr val="FF9900"/>
              </a:solidFill>
            </a:endParaRPr>
          </a:p>
          <a:p>
            <a:pPr algn="ctr"/>
            <a:r>
              <a:rPr lang="de-DE" sz="2800" b="1" dirty="0">
                <a:solidFill>
                  <a:srgbClr val="FF9900"/>
                </a:solidFill>
              </a:rPr>
              <a:t>12x mittwochs 17.30 Uhr per Zoom, ca. 35 Minuten</a:t>
            </a:r>
          </a:p>
          <a:p>
            <a:pPr algn="ctr"/>
            <a:endParaRPr lang="de-DE" sz="800" b="1" dirty="0">
              <a:solidFill>
                <a:srgbClr val="FF9900"/>
              </a:solidFill>
            </a:endParaRPr>
          </a:p>
          <a:p>
            <a:pPr algn="ctr"/>
            <a:r>
              <a:rPr lang="de-DE" sz="2400" b="1" dirty="0">
                <a:solidFill>
                  <a:srgbClr val="FF9900"/>
                </a:solidFill>
              </a:rPr>
              <a:t>(Termine siehe Familienbuch und </a:t>
            </a:r>
            <a:r>
              <a:rPr lang="de-DE" sz="2400" b="1" dirty="0" err="1">
                <a:solidFill>
                  <a:srgbClr val="FF9900"/>
                </a:solidFill>
              </a:rPr>
              <a:t>padlet</a:t>
            </a:r>
            <a:r>
              <a:rPr lang="de-DE" sz="2400" b="1" dirty="0">
                <a:solidFill>
                  <a:srgbClr val="FF9900"/>
                </a:solidFill>
              </a:rPr>
              <a:t>)</a:t>
            </a:r>
          </a:p>
          <a:p>
            <a:pPr algn="ctr"/>
            <a:endParaRPr lang="de-DE" sz="1400" dirty="0"/>
          </a:p>
          <a:p>
            <a:pPr algn="ctr"/>
            <a:r>
              <a:rPr lang="de-DE" sz="2800" dirty="0"/>
              <a:t>Bibelgeschichten </a:t>
            </a:r>
          </a:p>
          <a:p>
            <a:pPr algn="ctr"/>
            <a:r>
              <a:rPr lang="de-DE" sz="2800" dirty="0"/>
              <a:t>und viele Infos rund um Jesus:</a:t>
            </a:r>
          </a:p>
          <a:p>
            <a:pPr algn="ctr"/>
            <a:endParaRPr lang="de-DE" sz="1200" dirty="0"/>
          </a:p>
          <a:p>
            <a:pPr algn="ctr"/>
            <a:r>
              <a:rPr lang="de-DE" sz="2800" dirty="0"/>
              <a:t>Wer war Jesus?</a:t>
            </a:r>
          </a:p>
          <a:p>
            <a:pPr algn="ctr"/>
            <a:r>
              <a:rPr lang="de-DE" sz="2800" dirty="0"/>
              <a:t>Was hat er gesagt?</a:t>
            </a:r>
          </a:p>
          <a:p>
            <a:pPr algn="ctr"/>
            <a:r>
              <a:rPr lang="de-DE" sz="2800" dirty="0"/>
              <a:t>Was hat er getan?</a:t>
            </a:r>
          </a:p>
          <a:p>
            <a:pPr algn="ctr"/>
            <a:r>
              <a:rPr lang="de-DE" sz="2800" dirty="0"/>
              <a:t>Warum ist Jesus so wichtig für uns? </a:t>
            </a:r>
          </a:p>
          <a:p>
            <a:pPr algn="ctr"/>
            <a:r>
              <a:rPr lang="de-DE" sz="4000" b="1" dirty="0">
                <a:solidFill>
                  <a:schemeClr val="accent1"/>
                </a:solidFill>
              </a:rPr>
              <a:t> </a:t>
            </a:r>
          </a:p>
          <a:p>
            <a:pPr algn="ctr"/>
            <a:endParaRPr lang="de-DE" sz="4000" b="1" dirty="0">
              <a:solidFill>
                <a:schemeClr val="accent1"/>
              </a:solidFill>
            </a:endParaRPr>
          </a:p>
          <a:p>
            <a:pPr algn="ctr"/>
            <a:endParaRPr lang="de-DE" sz="4000" dirty="0"/>
          </a:p>
        </p:txBody>
      </p:sp>
    </p:spTree>
    <p:extLst>
      <p:ext uri="{BB962C8B-B14F-4D97-AF65-F5344CB8AC3E}">
        <p14:creationId xmlns:p14="http://schemas.microsoft.com/office/powerpoint/2010/main" val="240085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Ansprechbar:</a:t>
            </a:r>
            <a:br>
              <a:rPr lang="de-DE" dirty="0"/>
            </a:br>
            <a:br>
              <a:rPr lang="de-DE" dirty="0"/>
            </a:br>
            <a:r>
              <a:rPr lang="de-DE" dirty="0"/>
              <a:t>12 mal </a:t>
            </a:r>
            <a:r>
              <a:rPr lang="de-DE" dirty="0" err="1"/>
              <a:t>mitwochs</a:t>
            </a:r>
            <a:r>
              <a:rPr lang="de-DE" dirty="0"/>
              <a:t>,</a:t>
            </a:r>
            <a:br>
              <a:rPr lang="de-DE" dirty="0"/>
            </a:br>
            <a:r>
              <a:rPr lang="de-DE" dirty="0"/>
              <a:t>17.30 Uhr </a:t>
            </a:r>
            <a:br>
              <a:rPr lang="de-DE" dirty="0"/>
            </a:br>
            <a:br>
              <a:rPr lang="de-DE" dirty="0"/>
            </a:br>
            <a:r>
              <a:rPr lang="de-DE" dirty="0"/>
              <a:t>live aus unserem „Studio“</a:t>
            </a:r>
          </a:p>
        </p:txBody>
      </p:sp>
      <p:pic>
        <p:nvPicPr>
          <p:cNvPr id="5" name="Inhaltsplatzhalter 4" descr="Studio 1.jpg"/>
          <p:cNvPicPr>
            <a:picLocks noGrp="1" noChangeAspect="1"/>
          </p:cNvPicPr>
          <p:nvPr>
            <p:ph sz="half" idx="1"/>
          </p:nvPr>
        </p:nvPicPr>
        <p:blipFill>
          <a:blip r:embed="rId2"/>
          <a:stretch>
            <a:fillRect/>
          </a:stretch>
        </p:blipFill>
        <p:spPr>
          <a:xfrm>
            <a:off x="8716962" y="1703916"/>
            <a:ext cx="3475038" cy="4633384"/>
          </a:xfrm>
        </p:spPr>
      </p:pic>
      <p:pic>
        <p:nvPicPr>
          <p:cNvPr id="6" name="Inhaltsplatzhalter 5" descr="Studio 2.jpg"/>
          <p:cNvPicPr>
            <a:picLocks noGrp="1" noChangeAspect="1"/>
          </p:cNvPicPr>
          <p:nvPr>
            <p:ph sz="half" idx="2"/>
          </p:nvPr>
        </p:nvPicPr>
        <p:blipFill>
          <a:blip r:embed="rId3"/>
          <a:stretch>
            <a:fillRect/>
          </a:stretch>
        </p:blipFill>
        <p:spPr>
          <a:xfrm>
            <a:off x="3286390" y="673100"/>
            <a:ext cx="5825066" cy="4368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 Start</a:t>
            </a:r>
          </a:p>
        </p:txBody>
      </p:sp>
      <p:sp>
        <p:nvSpPr>
          <p:cNvPr id="3" name="Textfeld 2"/>
          <p:cNvSpPr txBox="1"/>
          <p:nvPr/>
        </p:nvSpPr>
        <p:spPr>
          <a:xfrm rot="-900000">
            <a:off x="4175603" y="-801837"/>
            <a:ext cx="6828249" cy="7848302"/>
          </a:xfrm>
          <a:prstGeom prst="rect">
            <a:avLst/>
          </a:prstGeom>
          <a:noFill/>
        </p:spPr>
        <p:txBody>
          <a:bodyPr wrap="square" rtlCol="0">
            <a:spAutoFit/>
          </a:bodyPr>
          <a:lstStyle/>
          <a:p>
            <a:pPr algn="ctr"/>
            <a:endParaRPr lang="de-DE" sz="3600" b="1" dirty="0">
              <a:solidFill>
                <a:schemeClr val="accent1"/>
              </a:solidFill>
            </a:endParaRPr>
          </a:p>
          <a:p>
            <a:pPr algn="ctr"/>
            <a:endParaRPr lang="de-DE" sz="3600" b="1" dirty="0">
              <a:solidFill>
                <a:schemeClr val="accent1"/>
              </a:solidFill>
            </a:endParaRPr>
          </a:p>
          <a:p>
            <a:pPr algn="ctr"/>
            <a:r>
              <a:rPr lang="de-DE" sz="3600" b="1" dirty="0">
                <a:solidFill>
                  <a:schemeClr val="accent1"/>
                </a:solidFill>
              </a:rPr>
              <a:t>Start der Erstkommunion-Vorbereitung:</a:t>
            </a:r>
          </a:p>
          <a:p>
            <a:pPr algn="ctr"/>
            <a:endParaRPr lang="de-DE" sz="3600" b="1" dirty="0">
              <a:solidFill>
                <a:schemeClr val="accent1"/>
              </a:solidFill>
            </a:endParaRPr>
          </a:p>
          <a:p>
            <a:pPr algn="ctr"/>
            <a:r>
              <a:rPr lang="de-DE" sz="3600" b="1" dirty="0">
                <a:solidFill>
                  <a:schemeClr val="accent1"/>
                </a:solidFill>
              </a:rPr>
              <a:t>-  Anmeldegespräch </a:t>
            </a:r>
          </a:p>
          <a:p>
            <a:pPr algn="ctr"/>
            <a:r>
              <a:rPr lang="de-DE" sz="2800" b="1" dirty="0">
                <a:solidFill>
                  <a:schemeClr val="accent1"/>
                </a:solidFill>
              </a:rPr>
              <a:t>   ab 25.09.2023</a:t>
            </a:r>
          </a:p>
          <a:p>
            <a:pPr algn="ctr"/>
            <a:endParaRPr lang="de-DE" sz="2800" b="1" dirty="0">
              <a:solidFill>
                <a:schemeClr val="accent1"/>
              </a:solidFill>
            </a:endParaRPr>
          </a:p>
          <a:p>
            <a:r>
              <a:rPr lang="de-DE" sz="2800" b="1" dirty="0">
                <a:solidFill>
                  <a:schemeClr val="accent1"/>
                </a:solidFill>
              </a:rPr>
              <a:t>	</a:t>
            </a:r>
            <a:r>
              <a:rPr lang="de-DE" sz="3600" b="1" dirty="0">
                <a:solidFill>
                  <a:srgbClr val="00B050"/>
                </a:solidFill>
              </a:rPr>
              <a:t>  </a:t>
            </a:r>
            <a:r>
              <a:rPr lang="de-DE" sz="3200" b="1" cap="all" dirty="0" err="1">
                <a:solidFill>
                  <a:srgbClr val="00B050"/>
                </a:solidFill>
              </a:rPr>
              <a:t>ANMELDETermin</a:t>
            </a:r>
            <a:r>
              <a:rPr lang="de-DE" sz="3200" b="1" cap="all" dirty="0">
                <a:solidFill>
                  <a:srgbClr val="00B050"/>
                </a:solidFill>
              </a:rPr>
              <a:t>  bitte </a:t>
            </a:r>
          </a:p>
          <a:p>
            <a:r>
              <a:rPr lang="de-DE" sz="3200" b="1" cap="all" dirty="0">
                <a:solidFill>
                  <a:srgbClr val="00B050"/>
                </a:solidFill>
              </a:rPr>
              <a:t>			      </a:t>
            </a:r>
            <a:r>
              <a:rPr lang="de-DE" sz="3200" b="1" cap="all" dirty="0" err="1">
                <a:solidFill>
                  <a:srgbClr val="00B050"/>
                </a:solidFill>
              </a:rPr>
              <a:t>heutE</a:t>
            </a:r>
            <a:r>
              <a:rPr lang="de-DE" sz="3200" b="1" cap="all" dirty="0">
                <a:solidFill>
                  <a:srgbClr val="00B050"/>
                </a:solidFill>
              </a:rPr>
              <a:t>  VEREINBAREN</a:t>
            </a:r>
          </a:p>
          <a:p>
            <a:endParaRPr lang="de-DE" sz="3200" b="1" cap="all" dirty="0">
              <a:solidFill>
                <a:srgbClr val="00B050"/>
              </a:solidFill>
            </a:endParaRPr>
          </a:p>
          <a:p>
            <a:pPr marL="457200" indent="-457200">
              <a:buAutoNum type="arabicPeriod"/>
            </a:pPr>
            <a:r>
              <a:rPr lang="de-DE" sz="2400" b="1" dirty="0">
                <a:solidFill>
                  <a:schemeClr val="accent1"/>
                </a:solidFill>
              </a:rPr>
              <a:t>Elternabend am 25.10.2023 um 20 Uhr (digital)</a:t>
            </a:r>
          </a:p>
          <a:p>
            <a:r>
              <a:rPr lang="de-DE" sz="2400" b="1" dirty="0">
                <a:solidFill>
                  <a:schemeClr val="accent1"/>
                </a:solidFill>
              </a:rPr>
              <a:t>1.    Vorbereitungsblock am 04.11. oder 05.11.2023 </a:t>
            </a:r>
          </a:p>
          <a:p>
            <a:r>
              <a:rPr lang="de-DE" sz="2400" b="1" dirty="0">
                <a:solidFill>
                  <a:schemeClr val="accent1"/>
                </a:solidFill>
              </a:rPr>
              <a:t>1.    Ansprechbar am 08.11.2023 um 17.30 Uhr </a:t>
            </a:r>
          </a:p>
          <a:p>
            <a:endParaRPr lang="de-DE" sz="2400" b="1" dirty="0">
              <a:solidFill>
                <a:schemeClr val="accent1"/>
              </a:solidFill>
            </a:endParaRPr>
          </a:p>
          <a:p>
            <a:pPr algn="ctr"/>
            <a:endParaRPr lang="de-DE" sz="3600" b="1" dirty="0">
              <a:solidFill>
                <a:schemeClr val="accent1"/>
              </a:solidFill>
            </a:endParaRPr>
          </a:p>
        </p:txBody>
      </p:sp>
    </p:spTree>
    <p:extLst>
      <p:ext uri="{BB962C8B-B14F-4D97-AF65-F5344CB8AC3E}">
        <p14:creationId xmlns:p14="http://schemas.microsoft.com/office/powerpoint/2010/main" val="248053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Ziel</a:t>
            </a:r>
            <a:br>
              <a:rPr lang="de-DE" sz="3200" dirty="0"/>
            </a:br>
            <a:br>
              <a:rPr lang="de-DE" sz="3200" dirty="0"/>
            </a:br>
            <a:r>
              <a:rPr lang="de-DE" sz="3200" dirty="0"/>
              <a:t>Erstkommunion-</a:t>
            </a:r>
            <a:br>
              <a:rPr lang="de-DE" sz="3200" dirty="0"/>
            </a:br>
            <a:r>
              <a:rPr lang="de-DE" sz="3200" dirty="0"/>
              <a:t>feiern</a:t>
            </a:r>
            <a:br>
              <a:rPr lang="de-DE" sz="3200" dirty="0"/>
            </a:br>
            <a:r>
              <a:rPr lang="de-DE" sz="3200" dirty="0"/>
              <a:t>wahlweise:</a:t>
            </a:r>
            <a:br>
              <a:rPr lang="de-DE" sz="3200" dirty="0"/>
            </a:br>
            <a:r>
              <a:rPr lang="de-DE" sz="3200" dirty="0"/>
              <a:t>im Wohnort</a:t>
            </a:r>
            <a:br>
              <a:rPr lang="de-DE" sz="3200" dirty="0"/>
            </a:br>
            <a:r>
              <a:rPr lang="de-DE" sz="3200" dirty="0"/>
              <a:t>oder</a:t>
            </a:r>
            <a:br>
              <a:rPr lang="de-DE" sz="3200" dirty="0"/>
            </a:br>
            <a:r>
              <a:rPr lang="de-DE" sz="3200" dirty="0"/>
              <a:t>Schulort</a:t>
            </a:r>
            <a:br>
              <a:rPr lang="de-DE" sz="3200" dirty="0"/>
            </a:br>
            <a:br>
              <a:rPr lang="de-DE" sz="3200" dirty="0"/>
            </a:br>
            <a:endParaRPr lang="de-DE" sz="3200" dirty="0"/>
          </a:p>
        </p:txBody>
      </p:sp>
      <p:sp>
        <p:nvSpPr>
          <p:cNvPr id="3" name="Textfeld 2"/>
          <p:cNvSpPr txBox="1"/>
          <p:nvPr/>
        </p:nvSpPr>
        <p:spPr>
          <a:xfrm>
            <a:off x="3616657" y="261257"/>
            <a:ext cx="8065827" cy="14250055"/>
          </a:xfrm>
          <a:prstGeom prst="rect">
            <a:avLst/>
          </a:prstGeom>
          <a:noFill/>
        </p:spPr>
        <p:txBody>
          <a:bodyPr wrap="square" rtlCol="0">
            <a:spAutoFit/>
          </a:bodyPr>
          <a:lstStyle/>
          <a:p>
            <a:pPr marL="285750" indent="-285750">
              <a:buFont typeface="Arial" panose="020B0604020202020204" pitchFamily="34" charset="0"/>
              <a:buChar char="•"/>
            </a:pPr>
            <a:endParaRPr lang="de-DE" sz="2400" b="1" dirty="0">
              <a:solidFill>
                <a:schemeClr val="accent1"/>
              </a:solidFill>
            </a:endParaRPr>
          </a:p>
          <a:p>
            <a:pPr algn="ctr"/>
            <a:r>
              <a:rPr lang="de-DE" sz="2800" b="1" dirty="0"/>
              <a:t>Orte und Termine der Erstkommunionfeiern:</a:t>
            </a:r>
          </a:p>
          <a:p>
            <a:pPr algn="ctr"/>
            <a:endParaRPr lang="de-DE" sz="2800" b="1" dirty="0"/>
          </a:p>
          <a:p>
            <a:pPr algn="ctr"/>
            <a:endParaRPr lang="de-DE" sz="2400" b="1" dirty="0">
              <a:solidFill>
                <a:schemeClr val="accent1"/>
              </a:solidFill>
            </a:endParaRPr>
          </a:p>
          <a:p>
            <a:pPr marL="285750" indent="-285750">
              <a:buFont typeface="Arial" panose="020B0604020202020204" pitchFamily="34" charset="0"/>
              <a:buChar char="•"/>
            </a:pPr>
            <a:r>
              <a:rPr lang="de-DE" sz="2400" b="1" dirty="0">
                <a:solidFill>
                  <a:schemeClr val="accent1"/>
                </a:solidFill>
              </a:rPr>
              <a:t>Sonntag, 07. April 2024 </a:t>
            </a:r>
          </a:p>
          <a:p>
            <a:pPr marL="285750" indent="-285750"/>
            <a:r>
              <a:rPr lang="de-DE" sz="2400" b="1" dirty="0">
                <a:solidFill>
                  <a:schemeClr val="accent1"/>
                </a:solidFill>
              </a:rPr>
              <a:t>	</a:t>
            </a:r>
            <a:r>
              <a:rPr lang="de-DE" sz="2400" dirty="0"/>
              <a:t>St. Barbara </a:t>
            </a:r>
            <a:r>
              <a:rPr lang="de-DE" sz="2400" dirty="0" err="1"/>
              <a:t>Breinig</a:t>
            </a:r>
            <a:r>
              <a:rPr lang="de-DE" sz="2400" dirty="0"/>
              <a:t>,  09.30 Uhr, + bei Bedarf 11.30 Uhr</a:t>
            </a:r>
          </a:p>
          <a:p>
            <a:pPr marL="285750" indent="-285750"/>
            <a:endParaRPr lang="de-DE" sz="800" b="1" dirty="0">
              <a:solidFill>
                <a:schemeClr val="accent1"/>
              </a:solidFill>
            </a:endParaRPr>
          </a:p>
          <a:p>
            <a:pPr marL="285750" indent="-285750">
              <a:buFont typeface="Arial" panose="020B0604020202020204" pitchFamily="34" charset="0"/>
              <a:buChar char="•"/>
            </a:pPr>
            <a:r>
              <a:rPr lang="de-DE" sz="2400" b="1" dirty="0">
                <a:solidFill>
                  <a:schemeClr val="accent1"/>
                </a:solidFill>
              </a:rPr>
              <a:t>Sonntag, 14. April 2024</a:t>
            </a:r>
          </a:p>
          <a:p>
            <a:pPr marL="285750" indent="-285750"/>
            <a:r>
              <a:rPr lang="de-DE" sz="2400" b="1" dirty="0">
                <a:solidFill>
                  <a:schemeClr val="accent1"/>
                </a:solidFill>
              </a:rPr>
              <a:t>	</a:t>
            </a:r>
            <a:r>
              <a:rPr lang="de-DE" sz="2400" dirty="0"/>
              <a:t>St. Markus </a:t>
            </a:r>
            <a:r>
              <a:rPr lang="de-DE" sz="2400" dirty="0" err="1"/>
              <a:t>Mausbach</a:t>
            </a:r>
            <a:r>
              <a:rPr lang="de-DE" sz="2400" dirty="0"/>
              <a:t>,  11.15 Uhr + </a:t>
            </a:r>
            <a:r>
              <a:rPr lang="de-DE" sz="2400" dirty="0" err="1"/>
              <a:t>Schevenhütte</a:t>
            </a:r>
            <a:r>
              <a:rPr lang="de-DE" sz="2400" dirty="0"/>
              <a:t>, 9.30 Uhr</a:t>
            </a:r>
          </a:p>
          <a:p>
            <a:pPr marL="285750" indent="-285750"/>
            <a:endParaRPr lang="de-DE" sz="1200" b="1" dirty="0">
              <a:solidFill>
                <a:schemeClr val="accent1"/>
              </a:solidFill>
            </a:endParaRPr>
          </a:p>
          <a:p>
            <a:pPr marL="285750" indent="-285750">
              <a:buFont typeface="Arial" panose="020B0604020202020204" pitchFamily="34" charset="0"/>
              <a:buChar char="•"/>
            </a:pPr>
            <a:r>
              <a:rPr lang="de-DE" sz="2400" b="1" dirty="0">
                <a:solidFill>
                  <a:schemeClr val="accent1"/>
                </a:solidFill>
              </a:rPr>
              <a:t>Sonntag, 21. April 2024</a:t>
            </a:r>
          </a:p>
          <a:p>
            <a:pPr marL="285750" indent="-285750"/>
            <a:r>
              <a:rPr lang="de-DE" sz="2400" b="1" dirty="0">
                <a:solidFill>
                  <a:schemeClr val="accent1"/>
                </a:solidFill>
              </a:rPr>
              <a:t>	</a:t>
            </a:r>
            <a:r>
              <a:rPr lang="de-DE" sz="2400" dirty="0"/>
              <a:t>St. Laurentius Gressenich,  09.30 Uhr +Werth, 11.15 Uhr</a:t>
            </a:r>
            <a:endParaRPr lang="de-DE" sz="2400" b="1" dirty="0">
              <a:solidFill>
                <a:schemeClr val="accent1"/>
              </a:solidFill>
            </a:endParaRPr>
          </a:p>
          <a:p>
            <a:pPr marL="285750" indent="-285750"/>
            <a:endParaRPr lang="de-DE" sz="800" b="1" dirty="0">
              <a:solidFill>
                <a:schemeClr val="accent1"/>
              </a:solidFill>
            </a:endParaRPr>
          </a:p>
          <a:p>
            <a:pPr marL="285750" indent="-285750">
              <a:buFont typeface="Arial" panose="020B0604020202020204" pitchFamily="34" charset="0"/>
              <a:buChar char="•"/>
            </a:pPr>
            <a:r>
              <a:rPr lang="de-DE" sz="2400" b="1" dirty="0">
                <a:solidFill>
                  <a:schemeClr val="accent1"/>
                </a:solidFill>
              </a:rPr>
              <a:t>Sonntag, 28. April 2024</a:t>
            </a:r>
          </a:p>
          <a:p>
            <a:r>
              <a:rPr lang="de-DE" sz="2400" b="1" dirty="0">
                <a:solidFill>
                  <a:schemeClr val="accent1"/>
                </a:solidFill>
              </a:rPr>
              <a:t>     </a:t>
            </a:r>
            <a:r>
              <a:rPr lang="de-DE" sz="2400" dirty="0"/>
              <a:t>St. Johannes Baptist </a:t>
            </a:r>
            <a:r>
              <a:rPr lang="de-DE" sz="2400" dirty="0" err="1"/>
              <a:t>Vicht</a:t>
            </a:r>
            <a:r>
              <a:rPr lang="de-DE" sz="2400" dirty="0"/>
              <a:t>,  09.30 Uhr,  für </a:t>
            </a:r>
            <a:r>
              <a:rPr lang="de-DE" sz="2400" dirty="0" err="1"/>
              <a:t>Vicht</a:t>
            </a:r>
            <a:r>
              <a:rPr lang="de-DE" sz="2400" dirty="0"/>
              <a:t> + </a:t>
            </a:r>
            <a:r>
              <a:rPr lang="de-DE" sz="2400" dirty="0" err="1"/>
              <a:t>Zweifall</a:t>
            </a:r>
            <a:endParaRPr lang="de-DE" sz="2400" dirty="0"/>
          </a:p>
          <a:p>
            <a:endParaRPr lang="de-DE" sz="800" b="1" dirty="0">
              <a:solidFill>
                <a:schemeClr val="accent1"/>
              </a:solidFill>
            </a:endParaRPr>
          </a:p>
          <a:p>
            <a:pPr marL="285750" indent="-285750"/>
            <a:r>
              <a:rPr lang="de-DE" sz="2400" b="1" dirty="0">
                <a:solidFill>
                  <a:schemeClr val="accent1"/>
                </a:solidFill>
              </a:rPr>
              <a:t>	</a:t>
            </a:r>
            <a:endParaRPr lang="de-DE" sz="2400" dirty="0"/>
          </a:p>
          <a:p>
            <a:pPr marL="285750" indent="-285750"/>
            <a:endParaRPr lang="de-DE" sz="2400" dirty="0"/>
          </a:p>
          <a:p>
            <a:pPr marL="285750" indent="-285750"/>
            <a:endParaRPr lang="de-DE" sz="2400" dirty="0"/>
          </a:p>
          <a:p>
            <a:pPr marL="285750" indent="-285750"/>
            <a:endParaRPr lang="de-DE" sz="1200" dirty="0"/>
          </a:p>
          <a:p>
            <a:pPr marL="285750" indent="-285750"/>
            <a:endParaRPr lang="de-DE" sz="2400" dirty="0"/>
          </a:p>
          <a:p>
            <a:pPr marL="285750" indent="-285750"/>
            <a:endParaRPr lang="de-DE" sz="2400" dirty="0"/>
          </a:p>
          <a:p>
            <a:pPr marL="285750" indent="-285750"/>
            <a:endParaRPr lang="de-DE" sz="2400" dirty="0"/>
          </a:p>
          <a:p>
            <a:pPr marL="285750" indent="-285750"/>
            <a:endParaRPr lang="de-DE" sz="2400" dirty="0"/>
          </a:p>
          <a:p>
            <a:pPr marL="285750" indent="-285750"/>
            <a:r>
              <a:rPr lang="de-DE" sz="2400" dirty="0"/>
              <a:t>	</a:t>
            </a:r>
          </a:p>
          <a:p>
            <a:pPr marL="285750" indent="-285750"/>
            <a:endParaRPr lang="de-DE" sz="2400" b="1" dirty="0">
              <a:solidFill>
                <a:schemeClr val="accent1"/>
              </a:solidFill>
            </a:endParaRPr>
          </a:p>
          <a:p>
            <a:pPr marL="285750" indent="-285750"/>
            <a:endParaRPr lang="de-DE" sz="2400" b="1" dirty="0">
              <a:solidFill>
                <a:schemeClr val="accent1"/>
              </a:solidFill>
            </a:endParaRPr>
          </a:p>
          <a:p>
            <a:pPr marL="285750" indent="-285750"/>
            <a:r>
              <a:rPr lang="de-DE" sz="2400" b="1" dirty="0">
                <a:solidFill>
                  <a:schemeClr val="accent1"/>
                </a:solidFill>
              </a:rPr>
              <a:t>	</a:t>
            </a:r>
          </a:p>
          <a:p>
            <a:pPr marL="285750" indent="-285750">
              <a:buFont typeface="Arial" panose="020B0604020202020204" pitchFamily="34" charset="0"/>
              <a:buChar char="•"/>
            </a:pPr>
            <a:endParaRPr lang="de-DE" sz="2400" b="1" dirty="0">
              <a:solidFill>
                <a:schemeClr val="accent1"/>
              </a:solidFill>
            </a:endParaRPr>
          </a:p>
          <a:p>
            <a:endParaRPr lang="de-DE" sz="2400" dirty="0"/>
          </a:p>
          <a:p>
            <a:r>
              <a:rPr lang="de-DE" sz="2400" dirty="0"/>
              <a:t>	Samstag, 27. April 2019 um 11.00 Uhr</a:t>
            </a:r>
          </a:p>
          <a:p>
            <a:r>
              <a:rPr lang="de-DE" sz="2400" dirty="0"/>
              <a:t>	Sonntag, 28. April 2019 um 11.00 Uhr</a:t>
            </a:r>
          </a:p>
          <a:p>
            <a:endParaRPr lang="de-DE" sz="2400" dirty="0"/>
          </a:p>
          <a:p>
            <a:pPr marL="285750" indent="-285750">
              <a:buFont typeface="Arial" panose="020B0604020202020204" pitchFamily="34" charset="0"/>
              <a:buChar char="•"/>
            </a:pPr>
            <a:r>
              <a:rPr lang="de-DE" sz="2400" b="1" dirty="0">
                <a:solidFill>
                  <a:schemeClr val="accent1"/>
                </a:solidFill>
              </a:rPr>
              <a:t>St. Bonifatius</a:t>
            </a:r>
          </a:p>
          <a:p>
            <a:endParaRPr lang="de-DE" sz="2400" dirty="0"/>
          </a:p>
          <a:p>
            <a:r>
              <a:rPr lang="de-DE" sz="2400" dirty="0"/>
              <a:t>	Samstag, 04. Mai 2019 um 11.00 Uhr</a:t>
            </a:r>
          </a:p>
          <a:p>
            <a:r>
              <a:rPr lang="de-DE" sz="2400" dirty="0"/>
              <a:t>	Sonntag, 05. Mai 2019 um 11.00 Uhr</a:t>
            </a:r>
          </a:p>
          <a:p>
            <a:endParaRPr lang="de-DE" sz="2400" dirty="0"/>
          </a:p>
          <a:p>
            <a:pPr marL="285750" indent="-285750">
              <a:buFont typeface="Arial" panose="020B0604020202020204" pitchFamily="34" charset="0"/>
              <a:buChar char="•"/>
            </a:pPr>
            <a:r>
              <a:rPr lang="de-DE" sz="2400" b="1" dirty="0">
                <a:solidFill>
                  <a:schemeClr val="accent1"/>
                </a:solidFill>
              </a:rPr>
              <a:t>St. Antonius</a:t>
            </a:r>
          </a:p>
          <a:p>
            <a:endParaRPr lang="de-DE" sz="2400" dirty="0"/>
          </a:p>
          <a:p>
            <a:r>
              <a:rPr lang="de-DE" sz="2400" dirty="0"/>
              <a:t>	Sonntag, 12. Mai 2019 um 11.00 Uhr</a:t>
            </a:r>
          </a:p>
        </p:txBody>
      </p:sp>
    </p:spTree>
    <p:extLst>
      <p:ext uri="{BB962C8B-B14F-4D97-AF65-F5344CB8AC3E}">
        <p14:creationId xmlns:p14="http://schemas.microsoft.com/office/powerpoint/2010/main" val="171017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C5F1B-ADCD-4253-8945-86B5074DA464}"/>
              </a:ext>
            </a:extLst>
          </p:cNvPr>
          <p:cNvSpPr>
            <a:spLocks noGrp="1"/>
          </p:cNvSpPr>
          <p:nvPr>
            <p:ph type="title"/>
          </p:nvPr>
        </p:nvSpPr>
        <p:spPr/>
        <p:txBody>
          <a:bodyPr/>
          <a:lstStyle/>
          <a:p>
            <a:r>
              <a:rPr lang="de-DE" dirty="0"/>
              <a:t>Dank-gottesdienste</a:t>
            </a:r>
          </a:p>
        </p:txBody>
      </p:sp>
      <p:sp>
        <p:nvSpPr>
          <p:cNvPr id="3" name="Inhaltsplatzhalter 2">
            <a:extLst>
              <a:ext uri="{FF2B5EF4-FFF2-40B4-BE49-F238E27FC236}">
                <a16:creationId xmlns:a16="http://schemas.microsoft.com/office/drawing/2014/main" id="{86C79542-BF8E-4BAE-B929-14B33D8EE7F3}"/>
              </a:ext>
            </a:extLst>
          </p:cNvPr>
          <p:cNvSpPr>
            <a:spLocks noGrp="1"/>
          </p:cNvSpPr>
          <p:nvPr>
            <p:ph idx="1"/>
          </p:nvPr>
        </p:nvSpPr>
        <p:spPr>
          <a:xfrm>
            <a:off x="3869268" y="-277906"/>
            <a:ext cx="7315200" cy="6929718"/>
          </a:xfrm>
        </p:spPr>
        <p:txBody>
          <a:bodyPr/>
          <a:lstStyle/>
          <a:p>
            <a:r>
              <a:rPr lang="de-DE" dirty="0"/>
              <a:t>Montag, 08.04.2024, 10.00 Uhr in St. Barbara </a:t>
            </a:r>
            <a:r>
              <a:rPr lang="de-DE" dirty="0" err="1"/>
              <a:t>Breinig</a:t>
            </a:r>
            <a:endParaRPr lang="de-DE" dirty="0"/>
          </a:p>
          <a:p>
            <a:pPr marL="0" indent="0">
              <a:buNone/>
            </a:pPr>
            <a:r>
              <a:rPr lang="de-DE" dirty="0"/>
              <a:t>Für alle, die in </a:t>
            </a:r>
            <a:r>
              <a:rPr lang="de-DE"/>
              <a:t>Breinig </a:t>
            </a:r>
            <a:r>
              <a:rPr lang="de-DE" dirty="0"/>
              <a:t>Erstkommunion feiern</a:t>
            </a:r>
          </a:p>
          <a:p>
            <a:pPr marL="0" indent="0">
              <a:buNone/>
            </a:pPr>
            <a:endParaRPr lang="de-DE" dirty="0"/>
          </a:p>
          <a:p>
            <a:r>
              <a:rPr lang="de-DE" dirty="0"/>
              <a:t>Montag, 15.04.2024, 10.00 Uhr in St. Markus </a:t>
            </a:r>
            <a:r>
              <a:rPr lang="de-DE" dirty="0" err="1"/>
              <a:t>Mausbach</a:t>
            </a:r>
            <a:endParaRPr lang="de-DE" dirty="0"/>
          </a:p>
          <a:p>
            <a:pPr marL="0" indent="0">
              <a:buNone/>
            </a:pPr>
            <a:r>
              <a:rPr lang="de-DE" dirty="0"/>
              <a:t>Für alle, die in </a:t>
            </a:r>
            <a:r>
              <a:rPr lang="de-DE" dirty="0" err="1"/>
              <a:t>Mausbach</a:t>
            </a:r>
            <a:r>
              <a:rPr lang="de-DE" dirty="0"/>
              <a:t> und </a:t>
            </a:r>
            <a:r>
              <a:rPr lang="de-DE" dirty="0" err="1"/>
              <a:t>Schevenhütte</a:t>
            </a:r>
            <a:r>
              <a:rPr lang="de-DE" dirty="0"/>
              <a:t> Erstkommunion feiern</a:t>
            </a:r>
          </a:p>
          <a:p>
            <a:pPr marL="0" indent="0">
              <a:buNone/>
            </a:pPr>
            <a:endParaRPr lang="de-DE" dirty="0"/>
          </a:p>
          <a:p>
            <a:r>
              <a:rPr lang="de-DE" dirty="0"/>
              <a:t>Montag, 22.04.2024, 10.00 Uhr in St. Laurentius Gressenich</a:t>
            </a:r>
          </a:p>
          <a:p>
            <a:pPr marL="0" indent="0">
              <a:buNone/>
            </a:pPr>
            <a:r>
              <a:rPr lang="de-DE" dirty="0"/>
              <a:t>Für alle, die in Gressenich und Werth Erstkommunion feiern</a:t>
            </a:r>
          </a:p>
          <a:p>
            <a:pPr marL="0" indent="0">
              <a:buNone/>
            </a:pPr>
            <a:endParaRPr lang="de-DE" dirty="0"/>
          </a:p>
          <a:p>
            <a:r>
              <a:rPr lang="de-DE" dirty="0"/>
              <a:t>Montag, 29.04.2024, 10.00 Uhr in St. Johannes Baptist </a:t>
            </a:r>
            <a:r>
              <a:rPr lang="de-DE" dirty="0" err="1"/>
              <a:t>Vicht</a:t>
            </a:r>
            <a:endParaRPr lang="de-DE" dirty="0"/>
          </a:p>
          <a:p>
            <a:pPr marL="0" indent="0">
              <a:buNone/>
            </a:pPr>
            <a:r>
              <a:rPr lang="de-DE" dirty="0"/>
              <a:t>Für alle, die in </a:t>
            </a:r>
            <a:r>
              <a:rPr lang="de-DE" dirty="0" err="1"/>
              <a:t>Vicht</a:t>
            </a:r>
            <a:r>
              <a:rPr lang="de-DE" dirty="0"/>
              <a:t> Erstkommunion feiern</a:t>
            </a:r>
          </a:p>
        </p:txBody>
      </p:sp>
    </p:spTree>
    <p:extLst>
      <p:ext uri="{BB962C8B-B14F-4D97-AF65-F5344CB8AC3E}">
        <p14:creationId xmlns:p14="http://schemas.microsoft.com/office/powerpoint/2010/main" val="211591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Kosten</a:t>
            </a:r>
          </a:p>
        </p:txBody>
      </p:sp>
      <p:sp>
        <p:nvSpPr>
          <p:cNvPr id="4" name="Textfeld 3"/>
          <p:cNvSpPr txBox="1"/>
          <p:nvPr/>
        </p:nvSpPr>
        <p:spPr>
          <a:xfrm>
            <a:off x="3540034" y="885271"/>
            <a:ext cx="8177349" cy="5262979"/>
          </a:xfrm>
          <a:prstGeom prst="rect">
            <a:avLst/>
          </a:prstGeom>
          <a:noFill/>
        </p:spPr>
        <p:txBody>
          <a:bodyPr wrap="square" rtlCol="0">
            <a:spAutoFit/>
          </a:bodyPr>
          <a:lstStyle/>
          <a:p>
            <a:r>
              <a:rPr lang="de-DE" dirty="0"/>
              <a:t>	</a:t>
            </a:r>
            <a:endParaRPr lang="de-DE" b="1" dirty="0">
              <a:solidFill>
                <a:schemeClr val="accent1"/>
              </a:solidFill>
            </a:endParaRPr>
          </a:p>
          <a:p>
            <a:pPr>
              <a:lnSpc>
                <a:spcPct val="150000"/>
              </a:lnSpc>
            </a:pPr>
            <a:r>
              <a:rPr lang="de-DE" sz="2800" b="1" dirty="0">
                <a:solidFill>
                  <a:schemeClr val="accent1"/>
                </a:solidFill>
              </a:rPr>
              <a:t>	</a:t>
            </a:r>
            <a:r>
              <a:rPr lang="de-DE" sz="2800" dirty="0"/>
              <a:t>für Arbeitsmaterial, Familienbuch, 	Kommunionkerze, Kommunionandenken</a:t>
            </a:r>
          </a:p>
          <a:p>
            <a:pPr>
              <a:lnSpc>
                <a:spcPct val="150000"/>
              </a:lnSpc>
            </a:pPr>
            <a:endParaRPr lang="de-DE" sz="1600" dirty="0"/>
          </a:p>
          <a:p>
            <a:r>
              <a:rPr lang="de-DE" b="1" dirty="0">
                <a:solidFill>
                  <a:schemeClr val="accent1"/>
                </a:solidFill>
              </a:rPr>
              <a:t>	</a:t>
            </a:r>
          </a:p>
          <a:p>
            <a:pPr algn="ctr"/>
            <a:r>
              <a:rPr lang="de-DE" b="1" dirty="0">
                <a:solidFill>
                  <a:schemeClr val="accent1"/>
                </a:solidFill>
              </a:rPr>
              <a:t>	</a:t>
            </a:r>
            <a:r>
              <a:rPr lang="de-DE" sz="3600" b="1" dirty="0">
                <a:solidFill>
                  <a:schemeClr val="accent1"/>
                </a:solidFill>
              </a:rPr>
              <a:t>35 ,-- Euro</a:t>
            </a:r>
          </a:p>
          <a:p>
            <a:pPr algn="ctr"/>
            <a:endParaRPr lang="de-DE" sz="3600" b="1" dirty="0">
              <a:solidFill>
                <a:schemeClr val="accent1"/>
              </a:solidFill>
            </a:endParaRPr>
          </a:p>
          <a:p>
            <a:pPr algn="ctr"/>
            <a:r>
              <a:rPr lang="de-DE" sz="2000" dirty="0">
                <a:solidFill>
                  <a:schemeClr val="accent1"/>
                </a:solidFill>
              </a:rPr>
              <a:t>Bitte überweisen Sie den Kostenbeitrag auf folgendes Konto:</a:t>
            </a:r>
          </a:p>
          <a:p>
            <a:pPr algn="ctr"/>
            <a:r>
              <a:rPr lang="de-DE" sz="2000" dirty="0">
                <a:solidFill>
                  <a:schemeClr val="accent1"/>
                </a:solidFill>
              </a:rPr>
              <a:t>Pfarre St. Markus </a:t>
            </a:r>
            <a:r>
              <a:rPr lang="de-DE" sz="2000" dirty="0" err="1">
                <a:solidFill>
                  <a:schemeClr val="accent1"/>
                </a:solidFill>
              </a:rPr>
              <a:t>Mausbach</a:t>
            </a:r>
            <a:endParaRPr lang="de-DE" sz="2000" dirty="0">
              <a:solidFill>
                <a:schemeClr val="accent1"/>
              </a:solidFill>
            </a:endParaRPr>
          </a:p>
          <a:p>
            <a:pPr algn="ctr"/>
            <a:r>
              <a:rPr lang="de-DE" sz="2000" dirty="0">
                <a:solidFill>
                  <a:schemeClr val="accent1"/>
                </a:solidFill>
              </a:rPr>
              <a:t>IBAN  21 3905 0000 0002 3419 80</a:t>
            </a:r>
          </a:p>
          <a:p>
            <a:pPr algn="ctr"/>
            <a:endParaRPr lang="de-DE" sz="2000" dirty="0"/>
          </a:p>
          <a:p>
            <a:pPr algn="ctr"/>
            <a:r>
              <a:rPr lang="de-DE" sz="2000" dirty="0"/>
              <a:t>Verwendungszweck:</a:t>
            </a:r>
          </a:p>
          <a:p>
            <a:pPr algn="ctr"/>
            <a:r>
              <a:rPr lang="de-DE" sz="2000" dirty="0"/>
              <a:t>Erstkommunion 2024 und Name des Kommunionkindes</a:t>
            </a:r>
          </a:p>
        </p:txBody>
      </p:sp>
    </p:spTree>
    <p:extLst>
      <p:ext uri="{BB962C8B-B14F-4D97-AF65-F5344CB8AC3E}">
        <p14:creationId xmlns:p14="http://schemas.microsoft.com/office/powerpoint/2010/main" val="284543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Anmeldung</a:t>
            </a:r>
          </a:p>
        </p:txBody>
      </p:sp>
      <p:sp>
        <p:nvSpPr>
          <p:cNvPr id="3" name="Textfeld 2"/>
          <p:cNvSpPr txBox="1"/>
          <p:nvPr/>
        </p:nvSpPr>
        <p:spPr>
          <a:xfrm>
            <a:off x="3553097" y="666206"/>
            <a:ext cx="8177349" cy="5386090"/>
          </a:xfrm>
          <a:prstGeom prst="rect">
            <a:avLst/>
          </a:prstGeom>
          <a:noFill/>
        </p:spPr>
        <p:txBody>
          <a:bodyPr wrap="square" rtlCol="0">
            <a:spAutoFit/>
          </a:bodyPr>
          <a:lstStyle/>
          <a:p>
            <a:endParaRPr lang="de-DE" b="1" dirty="0">
              <a:solidFill>
                <a:schemeClr val="accent1"/>
              </a:solidFill>
            </a:endParaRPr>
          </a:p>
          <a:p>
            <a:pPr marL="285750" indent="-285750"/>
            <a:r>
              <a:rPr lang="de-DE" b="1" dirty="0">
                <a:solidFill>
                  <a:schemeClr val="accent1"/>
                </a:solidFill>
              </a:rPr>
              <a:t>	</a:t>
            </a:r>
            <a:r>
              <a:rPr lang="de-DE" sz="2400" b="1" dirty="0">
                <a:solidFill>
                  <a:schemeClr val="accent1"/>
                </a:solidFill>
              </a:rPr>
              <a:t>WO und WIE melde ich mich an?</a:t>
            </a:r>
          </a:p>
          <a:p>
            <a:pPr marL="285750" indent="-285750"/>
            <a:endParaRPr lang="de-DE" sz="2400" b="1" dirty="0">
              <a:solidFill>
                <a:schemeClr val="accent1"/>
              </a:solidFill>
            </a:endParaRPr>
          </a:p>
          <a:p>
            <a:pPr marL="285750" indent="-285750">
              <a:buFont typeface="Arial" panose="020B0604020202020204" pitchFamily="34" charset="0"/>
              <a:buChar char="•"/>
            </a:pPr>
            <a:endParaRPr lang="de-DE" sz="800" b="1" dirty="0">
              <a:solidFill>
                <a:schemeClr val="accent1"/>
              </a:solidFill>
            </a:endParaRPr>
          </a:p>
          <a:p>
            <a:pPr marL="285750" indent="-285750">
              <a:buFont typeface="Arial" panose="020B0604020202020204" pitchFamily="34" charset="0"/>
              <a:buChar char="•"/>
            </a:pPr>
            <a:r>
              <a:rPr lang="de-DE" dirty="0"/>
              <a:t>Wir freuen uns darauf, </a:t>
            </a:r>
            <a:r>
              <a:rPr lang="de-DE" b="1" dirty="0"/>
              <a:t>Sie und Ihr Kind </a:t>
            </a:r>
            <a:r>
              <a:rPr lang="de-DE" b="1" dirty="0">
                <a:solidFill>
                  <a:schemeClr val="accent1"/>
                </a:solidFill>
              </a:rPr>
              <a:t>persönlich </a:t>
            </a:r>
            <a:r>
              <a:rPr lang="de-DE" dirty="0"/>
              <a:t>kennen zu lernen.  </a:t>
            </a:r>
          </a:p>
          <a:p>
            <a:pPr marL="285750" indent="-285750"/>
            <a:endParaRPr lang="de-DE" dirty="0"/>
          </a:p>
          <a:p>
            <a:pPr marL="285750" indent="-285750">
              <a:buFont typeface="Arial" panose="020B0604020202020204" pitchFamily="34" charset="0"/>
              <a:buChar char="•"/>
            </a:pPr>
            <a:r>
              <a:rPr lang="de-DE" dirty="0"/>
              <a:t>Das Anmeldegespräch führen Sie mit unseren Gemeindereferentinnen </a:t>
            </a:r>
            <a:r>
              <a:rPr lang="de-DE" b="1" dirty="0">
                <a:solidFill>
                  <a:schemeClr val="accent1"/>
                </a:solidFill>
              </a:rPr>
              <a:t>Christiane Hartung  und Marion Meurer.</a:t>
            </a:r>
            <a:endParaRPr lang="de-DE" dirty="0"/>
          </a:p>
          <a:p>
            <a:pPr marL="285750" indent="-285750"/>
            <a:endParaRPr lang="de-DE" dirty="0"/>
          </a:p>
          <a:p>
            <a:pPr marL="285750" indent="-285750">
              <a:buFont typeface="Arial" panose="020B0604020202020204" pitchFamily="34" charset="0"/>
              <a:buChar char="•"/>
            </a:pPr>
            <a:r>
              <a:rPr lang="de-DE" dirty="0"/>
              <a:t>Im Gespräch erhalten Sie weitere Informationen und offene Fragen lassen sich schnell und unkompliziert klären.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b="1" dirty="0">
                <a:solidFill>
                  <a:schemeClr val="accent1"/>
                </a:solidFill>
              </a:rPr>
              <a:t>Anmeldetermine erhalten Sie am Ende des Informationsabends</a:t>
            </a:r>
          </a:p>
          <a:p>
            <a:pPr marL="285750" indent="-285750"/>
            <a:r>
              <a:rPr lang="de-DE" b="1" dirty="0">
                <a:solidFill>
                  <a:schemeClr val="accent1"/>
                </a:solidFill>
              </a:rPr>
              <a:t>	</a:t>
            </a:r>
          </a:p>
          <a:p>
            <a:pPr marL="285750" indent="-285750">
              <a:buFont typeface="Arial" panose="020B0604020202020204" pitchFamily="34" charset="0"/>
              <a:buChar char="•"/>
            </a:pPr>
            <a:r>
              <a:rPr lang="de-DE" b="1" dirty="0">
                <a:solidFill>
                  <a:schemeClr val="accent1"/>
                </a:solidFill>
              </a:rPr>
              <a:t>Weitere Termine nach individueller Absprache möglich</a:t>
            </a:r>
          </a:p>
          <a:p>
            <a:pPr marL="285750" indent="-285750">
              <a:buFont typeface="Arial" panose="020B0604020202020204" pitchFamily="34" charset="0"/>
              <a:buChar char="•"/>
            </a:pPr>
            <a:endParaRPr lang="de-DE" b="1" dirty="0">
              <a:solidFill>
                <a:schemeClr val="accent1"/>
              </a:solidFill>
            </a:endParaRPr>
          </a:p>
          <a:p>
            <a:pPr marL="285750" indent="-285750">
              <a:buFont typeface="Arial" panose="020B0604020202020204" pitchFamily="34" charset="0"/>
              <a:buChar char="•"/>
            </a:pPr>
            <a:endParaRPr lang="de-DE" b="1" dirty="0">
              <a:solidFill>
                <a:schemeClr val="accent1"/>
              </a:solidFill>
            </a:endParaRPr>
          </a:p>
          <a:p>
            <a:r>
              <a:rPr lang="de-DE" b="1" dirty="0">
                <a:solidFill>
                  <a:schemeClr val="accent1"/>
                </a:solidFill>
              </a:rPr>
              <a:t>	</a:t>
            </a:r>
          </a:p>
          <a:p>
            <a:endParaRPr lang="de-DE" dirty="0"/>
          </a:p>
        </p:txBody>
      </p:sp>
    </p:spTree>
    <p:extLst>
      <p:ext uri="{BB962C8B-B14F-4D97-AF65-F5344CB8AC3E}">
        <p14:creationId xmlns:p14="http://schemas.microsoft.com/office/powerpoint/2010/main" val="405518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Unterlagen</a:t>
            </a:r>
          </a:p>
        </p:txBody>
      </p:sp>
      <p:sp>
        <p:nvSpPr>
          <p:cNvPr id="3" name="Textfeld 2"/>
          <p:cNvSpPr txBox="1"/>
          <p:nvPr/>
        </p:nvSpPr>
        <p:spPr>
          <a:xfrm>
            <a:off x="3605348" y="287383"/>
            <a:ext cx="8098972" cy="8525411"/>
          </a:xfrm>
          <a:prstGeom prst="rect">
            <a:avLst/>
          </a:prstGeom>
          <a:noFill/>
        </p:spPr>
        <p:txBody>
          <a:bodyPr wrap="square" rtlCol="0">
            <a:spAutoFit/>
          </a:bodyPr>
          <a:lstStyle/>
          <a:p>
            <a:pPr marL="285750" indent="-285750"/>
            <a:endParaRPr lang="de-DE" sz="2800" b="1" dirty="0"/>
          </a:p>
          <a:p>
            <a:pPr marL="285750" indent="-285750"/>
            <a:r>
              <a:rPr lang="de-DE" sz="2800" b="1" dirty="0"/>
              <a:t>Benötigte Unterlagen für die Anmeldung</a:t>
            </a:r>
            <a:r>
              <a:rPr lang="de-DE" sz="3200" b="1" dirty="0"/>
              <a:t>:</a:t>
            </a:r>
          </a:p>
          <a:p>
            <a:pPr marL="285750" indent="-285750"/>
            <a:endParaRPr lang="de-DE" sz="3200" b="1" dirty="0"/>
          </a:p>
          <a:p>
            <a:pPr marL="285750" indent="-285750"/>
            <a:r>
              <a:rPr lang="de-DE" sz="2400" b="1" u="sng" dirty="0">
                <a:solidFill>
                  <a:srgbClr val="7030A0"/>
                </a:solidFill>
              </a:rPr>
              <a:t>Bitte </a:t>
            </a:r>
            <a:r>
              <a:rPr lang="de-DE" sz="2800" b="1" u="sng" dirty="0">
                <a:solidFill>
                  <a:srgbClr val="7030A0"/>
                </a:solidFill>
              </a:rPr>
              <a:t>ausgefüllt</a:t>
            </a:r>
            <a:r>
              <a:rPr lang="de-DE" sz="2400" b="1" u="sng" dirty="0">
                <a:solidFill>
                  <a:srgbClr val="7030A0"/>
                </a:solidFill>
              </a:rPr>
              <a:t> und </a:t>
            </a:r>
            <a:r>
              <a:rPr lang="de-DE" sz="2800" b="1" u="sng" dirty="0">
                <a:solidFill>
                  <a:srgbClr val="7030A0"/>
                </a:solidFill>
              </a:rPr>
              <a:t>unterschrieben</a:t>
            </a:r>
            <a:r>
              <a:rPr lang="de-DE" sz="2400" b="1" u="sng" dirty="0">
                <a:solidFill>
                  <a:srgbClr val="7030A0"/>
                </a:solidFill>
              </a:rPr>
              <a:t> (beide Eltern) </a:t>
            </a:r>
          </a:p>
          <a:p>
            <a:pPr marL="285750" indent="-285750"/>
            <a:r>
              <a:rPr lang="de-DE" sz="2400" b="1" u="sng" dirty="0">
                <a:solidFill>
                  <a:srgbClr val="7030A0"/>
                </a:solidFill>
              </a:rPr>
              <a:t>mitbringen!</a:t>
            </a:r>
          </a:p>
          <a:p>
            <a:pPr marL="285750" indent="-285750"/>
            <a:endParaRPr lang="de-DE" b="1" dirty="0">
              <a:solidFill>
                <a:schemeClr val="accent1"/>
              </a:solidFill>
            </a:endParaRPr>
          </a:p>
          <a:p>
            <a:pPr marL="285750" indent="-285750">
              <a:buFont typeface="Arial" panose="020B0604020202020204" pitchFamily="34" charset="0"/>
              <a:buChar char="•"/>
            </a:pPr>
            <a:r>
              <a:rPr lang="de-DE" sz="2400" b="1" dirty="0">
                <a:solidFill>
                  <a:schemeClr val="accent1"/>
                </a:solidFill>
              </a:rPr>
              <a:t>Anmeldeformular</a:t>
            </a:r>
          </a:p>
          <a:p>
            <a:pPr marL="285750" indent="-285750">
              <a:buFont typeface="Arial" panose="020B0604020202020204" pitchFamily="34" charset="0"/>
              <a:buChar char="•"/>
            </a:pPr>
            <a:endParaRPr lang="de-DE" sz="2400" b="1" dirty="0">
              <a:solidFill>
                <a:schemeClr val="accent1"/>
              </a:solidFill>
            </a:endParaRPr>
          </a:p>
          <a:p>
            <a:pPr marL="285750" indent="-285750">
              <a:buFont typeface="Arial" panose="020B0604020202020204" pitchFamily="34" charset="0"/>
              <a:buChar char="•"/>
            </a:pPr>
            <a:r>
              <a:rPr lang="de-DE" sz="2400" b="1" dirty="0">
                <a:solidFill>
                  <a:schemeClr val="accent1"/>
                </a:solidFill>
              </a:rPr>
              <a:t>Taufurkunde </a:t>
            </a:r>
            <a:r>
              <a:rPr lang="de-DE" sz="2200" b="1" dirty="0">
                <a:solidFill>
                  <a:schemeClr val="accent1"/>
                </a:solidFill>
              </a:rPr>
              <a:t>(nur auf Anfrage nötig)</a:t>
            </a:r>
          </a:p>
          <a:p>
            <a:pPr marL="285750" indent="-285750"/>
            <a:endParaRPr lang="de-DE" sz="2000" dirty="0"/>
          </a:p>
          <a:p>
            <a:pPr marL="285750" indent="-285750">
              <a:buFont typeface="Arial" panose="020B0604020202020204" pitchFamily="34" charset="0"/>
              <a:buChar char="•"/>
            </a:pPr>
            <a:r>
              <a:rPr lang="de-DE" sz="2400" b="1" dirty="0">
                <a:solidFill>
                  <a:schemeClr val="accent1"/>
                </a:solidFill>
              </a:rPr>
              <a:t>Datenschutzerklärung</a:t>
            </a:r>
          </a:p>
          <a:p>
            <a:pPr marL="285750" indent="-285750">
              <a:buFont typeface="Arial" panose="020B0604020202020204" pitchFamily="34" charset="0"/>
              <a:buChar char="•"/>
            </a:pPr>
            <a:endParaRPr lang="de-DE" sz="2400" b="1" dirty="0">
              <a:solidFill>
                <a:schemeClr val="accent1"/>
              </a:solidFill>
            </a:endParaRPr>
          </a:p>
          <a:p>
            <a:pPr marL="285750" indent="-285750">
              <a:buFont typeface="Arial" panose="020B0604020202020204" pitchFamily="34" charset="0"/>
              <a:buChar char="•"/>
            </a:pPr>
            <a:r>
              <a:rPr lang="de-DE" sz="2400" b="1" dirty="0">
                <a:solidFill>
                  <a:schemeClr val="accent1"/>
                </a:solidFill>
              </a:rPr>
              <a:t>Falls gewünscht, bringen Sie bitte ein Foto Ihres Kindes für das Vorstellungsplakat mit.</a:t>
            </a:r>
          </a:p>
          <a:p>
            <a:endParaRPr lang="de-DE" sz="2400" b="1" dirty="0">
              <a:solidFill>
                <a:schemeClr val="accent1"/>
              </a:solidFill>
            </a:endParaRPr>
          </a:p>
          <a:p>
            <a:endParaRPr lang="de-DE" sz="2400" b="1" dirty="0">
              <a:solidFill>
                <a:schemeClr val="accent1"/>
              </a:solidFill>
            </a:endParaRPr>
          </a:p>
          <a:p>
            <a:r>
              <a:rPr lang="de-DE" sz="2400" b="1" dirty="0">
                <a:solidFill>
                  <a:schemeClr val="accent1"/>
                </a:solidFill>
              </a:rPr>
              <a:t> </a:t>
            </a:r>
          </a:p>
          <a:p>
            <a:endParaRPr lang="de-DE" b="1" dirty="0">
              <a:solidFill>
                <a:schemeClr val="accent1"/>
              </a:solidFill>
            </a:endParaRPr>
          </a:p>
          <a:p>
            <a:endParaRPr lang="de-DE" b="1" dirty="0">
              <a:solidFill>
                <a:schemeClr val="accent1"/>
              </a:solidFill>
            </a:endParaRPr>
          </a:p>
          <a:p>
            <a:endParaRPr lang="de-DE" dirty="0"/>
          </a:p>
          <a:p>
            <a:endParaRPr lang="de-DE" dirty="0"/>
          </a:p>
          <a:p>
            <a:r>
              <a:rPr lang="de-DE" dirty="0"/>
              <a:t>	</a:t>
            </a:r>
          </a:p>
          <a:p>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1002407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800" dirty="0"/>
              <a:t>Anmelde-</a:t>
            </a:r>
            <a:br>
              <a:rPr lang="de-DE" sz="4800" dirty="0"/>
            </a:br>
            <a:r>
              <a:rPr lang="de-DE" sz="4800" dirty="0" err="1"/>
              <a:t>schluss</a:t>
            </a:r>
            <a:endParaRPr lang="de-DE" sz="4800" dirty="0"/>
          </a:p>
        </p:txBody>
      </p:sp>
      <p:sp>
        <p:nvSpPr>
          <p:cNvPr id="3" name="Rechteck 2"/>
          <p:cNvSpPr/>
          <p:nvPr/>
        </p:nvSpPr>
        <p:spPr>
          <a:xfrm>
            <a:off x="3866606" y="2063931"/>
            <a:ext cx="7354388" cy="1908215"/>
          </a:xfrm>
          <a:prstGeom prst="rect">
            <a:avLst/>
          </a:prstGeom>
        </p:spPr>
        <p:txBody>
          <a:bodyPr wrap="square">
            <a:spAutoFit/>
          </a:bodyPr>
          <a:lstStyle/>
          <a:p>
            <a:pPr marL="285750" indent="-285750"/>
            <a:r>
              <a:rPr lang="de-DE" b="1" dirty="0">
                <a:solidFill>
                  <a:schemeClr val="accent1"/>
                </a:solidFill>
              </a:rPr>
              <a:t>			                      </a:t>
            </a:r>
            <a:endParaRPr lang="de-DE" sz="6000" b="1" dirty="0">
              <a:solidFill>
                <a:schemeClr val="accent1"/>
              </a:solidFill>
            </a:endParaRPr>
          </a:p>
          <a:p>
            <a:pPr marL="285750" indent="-285750" algn="ctr"/>
            <a:endParaRPr lang="de-DE" sz="4000" b="1" dirty="0">
              <a:solidFill>
                <a:schemeClr val="accent1"/>
              </a:solidFill>
            </a:endParaRPr>
          </a:p>
          <a:p>
            <a:pPr marL="285750" indent="-285750" algn="ctr"/>
            <a:r>
              <a:rPr lang="de-DE" sz="6000" b="1" dirty="0">
                <a:solidFill>
                  <a:schemeClr val="accent1"/>
                </a:solidFill>
              </a:rPr>
              <a:t>25. Oktober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Kontaktdaten</a:t>
            </a:r>
          </a:p>
        </p:txBody>
      </p:sp>
      <p:sp>
        <p:nvSpPr>
          <p:cNvPr id="3" name="Rechteck 2"/>
          <p:cNvSpPr/>
          <p:nvPr/>
        </p:nvSpPr>
        <p:spPr>
          <a:xfrm>
            <a:off x="4663438" y="0"/>
            <a:ext cx="7020561" cy="6463308"/>
          </a:xfrm>
          <a:prstGeom prst="rect">
            <a:avLst/>
          </a:prstGeom>
        </p:spPr>
        <p:txBody>
          <a:bodyPr wrap="square">
            <a:spAutoFit/>
          </a:bodyPr>
          <a:lstStyle/>
          <a:p>
            <a:pPr marL="285750" indent="-285750"/>
            <a:endParaRPr lang="de-DE" dirty="0"/>
          </a:p>
          <a:p>
            <a:pPr marL="285750" indent="-285750"/>
            <a:endParaRPr lang="de-DE" dirty="0"/>
          </a:p>
          <a:p>
            <a:pPr marL="285750" indent="-285750"/>
            <a:r>
              <a:rPr lang="de-DE" dirty="0"/>
              <a:t>Gemeindereferentin Christiane Hartung</a:t>
            </a:r>
          </a:p>
          <a:p>
            <a:pPr marL="285750" indent="-285750"/>
            <a:r>
              <a:rPr lang="de-DE" dirty="0" err="1"/>
              <a:t>Römerstr</a:t>
            </a:r>
            <a:r>
              <a:rPr lang="de-DE" dirty="0"/>
              <a:t>. 17</a:t>
            </a:r>
          </a:p>
          <a:p>
            <a:pPr marL="285750" indent="-285750"/>
            <a:r>
              <a:rPr lang="de-DE" dirty="0"/>
              <a:t>Tel.: 02409 / 702352</a:t>
            </a:r>
          </a:p>
          <a:p>
            <a:pPr marL="285750" indent="-285750"/>
            <a:r>
              <a:rPr lang="de-DE" dirty="0">
                <a:hlinkClick r:id="rId2"/>
              </a:rPr>
              <a:t>christiane.hartung@bistum-aachen.de</a:t>
            </a:r>
            <a:endParaRPr lang="de-DE" dirty="0"/>
          </a:p>
          <a:p>
            <a:pPr marL="285750" indent="-285750"/>
            <a:endParaRPr lang="de-DE" dirty="0"/>
          </a:p>
          <a:p>
            <a:pPr marL="285750" indent="-285750"/>
            <a:r>
              <a:rPr lang="de-DE" dirty="0"/>
              <a:t>Gemeindereferentin Marion Meurer</a:t>
            </a:r>
          </a:p>
          <a:p>
            <a:pPr marL="285750" indent="-285750"/>
            <a:r>
              <a:rPr lang="de-DE" dirty="0" err="1"/>
              <a:t>Römerstr</a:t>
            </a:r>
            <a:r>
              <a:rPr lang="de-DE" dirty="0"/>
              <a:t>. 17</a:t>
            </a:r>
          </a:p>
          <a:p>
            <a:pPr marL="285750" indent="-285750"/>
            <a:r>
              <a:rPr lang="de-DE" dirty="0"/>
              <a:t>Tel.: 02409 / 242</a:t>
            </a:r>
          </a:p>
          <a:p>
            <a:pPr marL="285750" indent="-285750"/>
            <a:r>
              <a:rPr lang="de-DE" dirty="0">
                <a:hlinkClick r:id="rId3"/>
              </a:rPr>
              <a:t>marion.meurer@bistum-aachen.de</a:t>
            </a:r>
            <a:endParaRPr lang="de-DE" dirty="0"/>
          </a:p>
          <a:p>
            <a:pPr marL="285750" indent="-285750"/>
            <a:endParaRPr lang="de-DE" dirty="0"/>
          </a:p>
          <a:p>
            <a:pPr marL="285750" indent="-285750"/>
            <a:r>
              <a:rPr lang="de-DE" dirty="0"/>
              <a:t>Pfarrbüro </a:t>
            </a:r>
            <a:r>
              <a:rPr lang="de-DE" dirty="0" err="1"/>
              <a:t>Mausbach</a:t>
            </a:r>
            <a:r>
              <a:rPr lang="de-DE" dirty="0"/>
              <a:t> / Pfarrer Norbert Bolz</a:t>
            </a:r>
          </a:p>
          <a:p>
            <a:pPr marL="285750" indent="-285750"/>
            <a:r>
              <a:rPr lang="de-DE" dirty="0" err="1"/>
              <a:t>Gressenicherstr</a:t>
            </a:r>
            <a:r>
              <a:rPr lang="de-DE" dirty="0"/>
              <a:t>. 1a</a:t>
            </a:r>
          </a:p>
          <a:p>
            <a:pPr marL="285750" indent="-285750"/>
            <a:r>
              <a:rPr lang="de-DE" dirty="0"/>
              <a:t>Tel.: 02402 / 71642</a:t>
            </a:r>
          </a:p>
          <a:p>
            <a:pPr marL="285750" indent="-285750"/>
            <a:r>
              <a:rPr lang="de-DE" dirty="0"/>
              <a:t>pfarre.stmarkus@gmail.com</a:t>
            </a:r>
          </a:p>
          <a:p>
            <a:pPr marL="285750" indent="-285750"/>
            <a:endParaRPr lang="de-DE" dirty="0"/>
          </a:p>
          <a:p>
            <a:pPr marL="285750" indent="-285750"/>
            <a:r>
              <a:rPr lang="de-DE" dirty="0"/>
              <a:t>Pfarrbüro </a:t>
            </a:r>
            <a:r>
              <a:rPr lang="de-DE" dirty="0" err="1"/>
              <a:t>Breinig</a:t>
            </a:r>
            <a:r>
              <a:rPr lang="de-DE" dirty="0"/>
              <a:t> / Pfarrer Ulrich </a:t>
            </a:r>
            <a:r>
              <a:rPr lang="de-DE" dirty="0" err="1"/>
              <a:t>Lühring</a:t>
            </a:r>
            <a:r>
              <a:rPr lang="de-DE" dirty="0"/>
              <a:t> (nur </a:t>
            </a:r>
            <a:r>
              <a:rPr lang="de-DE" dirty="0" err="1"/>
              <a:t>Breinig</a:t>
            </a:r>
            <a:r>
              <a:rPr lang="de-DE" dirty="0"/>
              <a:t> und </a:t>
            </a:r>
            <a:r>
              <a:rPr lang="de-DE" dirty="0" err="1"/>
              <a:t>Dorff</a:t>
            </a:r>
            <a:r>
              <a:rPr lang="de-DE" dirty="0"/>
              <a:t>)</a:t>
            </a:r>
          </a:p>
          <a:p>
            <a:pPr marL="285750" indent="-285750"/>
            <a:r>
              <a:rPr lang="de-DE" dirty="0"/>
              <a:t>Alt </a:t>
            </a:r>
            <a:r>
              <a:rPr lang="de-DE" dirty="0" err="1"/>
              <a:t>Breinig</a:t>
            </a:r>
            <a:r>
              <a:rPr lang="de-DE" dirty="0"/>
              <a:t> 28</a:t>
            </a:r>
          </a:p>
          <a:p>
            <a:pPr marL="285750" indent="-285750"/>
            <a:r>
              <a:rPr lang="de-DE" dirty="0"/>
              <a:t>Tel.: 02402 / 1 02 96 0</a:t>
            </a:r>
          </a:p>
          <a:p>
            <a:pPr marL="285750" indent="-285750"/>
            <a:r>
              <a:rPr lang="de-DE" dirty="0"/>
              <a:t>paprotny@st-barbara-breinig.de </a:t>
            </a:r>
          </a:p>
          <a:p>
            <a:pPr marL="285750" indent="-285750"/>
            <a:r>
              <a:rPr lang="de-DE" dirty="0"/>
              <a:t>meier@st-barbara-breinig.de</a:t>
            </a:r>
          </a:p>
          <a:p>
            <a:pPr marL="285750" indent="-285750"/>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dirty="0">
                <a:solidFill>
                  <a:schemeClr val="bg1"/>
                </a:solidFill>
                <a:latin typeface="+mn-lt"/>
                <a:ea typeface="+mn-ea"/>
                <a:cs typeface="+mn-cs"/>
              </a:rPr>
              <a:t>Ansprech-</a:t>
            </a:r>
            <a:br>
              <a:rPr lang="de-DE" dirty="0">
                <a:solidFill>
                  <a:schemeClr val="bg1"/>
                </a:solidFill>
                <a:latin typeface="+mn-lt"/>
                <a:ea typeface="+mn-ea"/>
                <a:cs typeface="+mn-cs"/>
              </a:rPr>
            </a:br>
            <a:r>
              <a:rPr lang="de-DE" dirty="0" err="1">
                <a:solidFill>
                  <a:schemeClr val="bg1"/>
                </a:solidFill>
                <a:latin typeface="+mn-lt"/>
                <a:ea typeface="+mn-ea"/>
                <a:cs typeface="+mn-cs"/>
              </a:rPr>
              <a:t>partner</a:t>
            </a:r>
            <a:endParaRPr lang="de-DE" dirty="0">
              <a:solidFill>
                <a:schemeClr val="bg1"/>
              </a:solidFill>
              <a:latin typeface="+mn-lt"/>
              <a:ea typeface="+mn-ea"/>
              <a:cs typeface="+mn-cs"/>
            </a:endParaRPr>
          </a:p>
        </p:txBody>
      </p:sp>
      <p:sp>
        <p:nvSpPr>
          <p:cNvPr id="3" name="Textfeld 2"/>
          <p:cNvSpPr txBox="1"/>
          <p:nvPr/>
        </p:nvSpPr>
        <p:spPr>
          <a:xfrm>
            <a:off x="3566160" y="541021"/>
            <a:ext cx="8161383" cy="7786747"/>
          </a:xfrm>
          <a:prstGeom prst="rect">
            <a:avLst/>
          </a:prstGeom>
          <a:noFill/>
        </p:spPr>
        <p:txBody>
          <a:bodyPr wrap="square" rtlCol="0">
            <a:spAutoFit/>
          </a:bodyPr>
          <a:lstStyle/>
          <a:p>
            <a:r>
              <a:rPr lang="de-DE" sz="2000" b="1" dirty="0">
                <a:solidFill>
                  <a:schemeClr val="accent1"/>
                </a:solidFill>
              </a:rPr>
              <a:t>Alle Pfarren:</a:t>
            </a:r>
          </a:p>
          <a:p>
            <a:r>
              <a:rPr lang="de-DE" sz="2000" b="1" dirty="0"/>
              <a:t>Christiane Hartung und Marion Meurer, Gemeindereferentinnen</a:t>
            </a:r>
          </a:p>
          <a:p>
            <a:r>
              <a:rPr lang="de-DE" sz="2000" dirty="0"/>
              <a:t>Anmeldung, Inhalte, digitale Angebote, Koordination, Wortgottesdienste</a:t>
            </a:r>
          </a:p>
          <a:p>
            <a:endParaRPr lang="de-DE" sz="800" dirty="0"/>
          </a:p>
          <a:p>
            <a:r>
              <a:rPr lang="de-DE" sz="2000" b="1" dirty="0"/>
              <a:t>Ehrenamtliche in den Pfarren</a:t>
            </a:r>
            <a:r>
              <a:rPr lang="de-DE" sz="2000" dirty="0"/>
              <a:t>	</a:t>
            </a:r>
          </a:p>
          <a:p>
            <a:r>
              <a:rPr lang="de-DE" sz="2000" dirty="0"/>
              <a:t>Material, Inhalte, Kerzenbasteln, besondere Aktionen	</a:t>
            </a:r>
            <a:endParaRPr lang="de-DE" sz="2000" b="1" dirty="0">
              <a:solidFill>
                <a:schemeClr val="accent1"/>
              </a:solidFill>
            </a:endParaRPr>
          </a:p>
          <a:p>
            <a:r>
              <a:rPr lang="de-DE" sz="2000" b="1" dirty="0"/>
              <a:t>________________________________________________________</a:t>
            </a:r>
          </a:p>
          <a:p>
            <a:endParaRPr lang="de-DE" sz="800" b="1" dirty="0">
              <a:solidFill>
                <a:schemeClr val="accent1"/>
              </a:solidFill>
            </a:endParaRPr>
          </a:p>
          <a:p>
            <a:r>
              <a:rPr lang="de-DE" sz="2000" b="1" dirty="0" err="1">
                <a:solidFill>
                  <a:schemeClr val="accent1"/>
                </a:solidFill>
              </a:rPr>
              <a:t>Gressenich</a:t>
            </a:r>
            <a:r>
              <a:rPr lang="de-DE" sz="2000" b="1" dirty="0">
                <a:solidFill>
                  <a:schemeClr val="accent1"/>
                </a:solidFill>
              </a:rPr>
              <a:t>, </a:t>
            </a:r>
            <a:r>
              <a:rPr lang="de-DE" sz="2000" b="1" dirty="0" err="1">
                <a:solidFill>
                  <a:schemeClr val="accent1"/>
                </a:solidFill>
              </a:rPr>
              <a:t>Mausbach</a:t>
            </a:r>
            <a:r>
              <a:rPr lang="de-DE" sz="2000" b="1" dirty="0">
                <a:solidFill>
                  <a:schemeClr val="accent1"/>
                </a:solidFill>
              </a:rPr>
              <a:t>, </a:t>
            </a:r>
            <a:r>
              <a:rPr lang="de-DE" sz="2000" b="1" dirty="0" err="1">
                <a:solidFill>
                  <a:schemeClr val="accent1"/>
                </a:solidFill>
              </a:rPr>
              <a:t>Schevenhütte</a:t>
            </a:r>
            <a:r>
              <a:rPr lang="de-DE" sz="2000" b="1" dirty="0">
                <a:solidFill>
                  <a:schemeClr val="accent1"/>
                </a:solidFill>
              </a:rPr>
              <a:t>, </a:t>
            </a:r>
            <a:r>
              <a:rPr lang="de-DE" sz="2000" b="1" dirty="0" err="1">
                <a:solidFill>
                  <a:schemeClr val="accent1"/>
                </a:solidFill>
              </a:rPr>
              <a:t>Vicht</a:t>
            </a:r>
            <a:r>
              <a:rPr lang="de-DE" sz="2000" b="1" dirty="0">
                <a:solidFill>
                  <a:schemeClr val="accent1"/>
                </a:solidFill>
              </a:rPr>
              <a:t>, Werth, </a:t>
            </a:r>
            <a:r>
              <a:rPr lang="de-DE" sz="2000" b="1" dirty="0" err="1">
                <a:solidFill>
                  <a:schemeClr val="accent1"/>
                </a:solidFill>
              </a:rPr>
              <a:t>Zweifall</a:t>
            </a:r>
            <a:r>
              <a:rPr lang="de-DE" sz="2000" b="1" dirty="0">
                <a:solidFill>
                  <a:schemeClr val="accent1"/>
                </a:solidFill>
              </a:rPr>
              <a:t>:</a:t>
            </a:r>
          </a:p>
          <a:p>
            <a:r>
              <a:rPr lang="de-DE" sz="2000" b="1" dirty="0"/>
              <a:t>Norbert Bolz</a:t>
            </a:r>
            <a:r>
              <a:rPr lang="de-DE" sz="2000" dirty="0"/>
              <a:t>, </a:t>
            </a:r>
            <a:r>
              <a:rPr lang="de-DE" b="1" dirty="0"/>
              <a:t>Pfarrer</a:t>
            </a:r>
          </a:p>
          <a:p>
            <a:r>
              <a:rPr lang="de-DE" dirty="0" err="1"/>
              <a:t>Eucharistefeier</a:t>
            </a:r>
            <a:r>
              <a:rPr lang="de-DE" dirty="0"/>
              <a:t>, Beichte, </a:t>
            </a:r>
            <a:r>
              <a:rPr lang="de-DE" dirty="0" err="1"/>
              <a:t>GdG</a:t>
            </a:r>
            <a:r>
              <a:rPr lang="de-DE" dirty="0"/>
              <a:t>-Leiter</a:t>
            </a:r>
          </a:p>
          <a:p>
            <a:endParaRPr lang="de-DE" sz="800" dirty="0"/>
          </a:p>
          <a:p>
            <a:r>
              <a:rPr lang="de-DE" b="1" dirty="0"/>
              <a:t>Gabi Bauer und Silvia </a:t>
            </a:r>
            <a:r>
              <a:rPr lang="de-DE" b="1" dirty="0" err="1"/>
              <a:t>Reinartz</a:t>
            </a:r>
            <a:r>
              <a:rPr lang="de-DE" b="1" dirty="0"/>
              <a:t>, Pfarrbüro</a:t>
            </a:r>
          </a:p>
          <a:p>
            <a:r>
              <a:rPr lang="de-DE" dirty="0"/>
              <a:t>Pfarrbrief, Bescheinigungen, Verwaltung</a:t>
            </a:r>
          </a:p>
          <a:p>
            <a:r>
              <a:rPr lang="de-DE" dirty="0"/>
              <a:t>____________________________________________________________</a:t>
            </a:r>
          </a:p>
          <a:p>
            <a:endParaRPr lang="de-DE" sz="800" b="1" dirty="0">
              <a:solidFill>
                <a:schemeClr val="accent1"/>
              </a:solidFill>
            </a:endParaRPr>
          </a:p>
          <a:p>
            <a:r>
              <a:rPr lang="de-DE" sz="2000" b="1" dirty="0" err="1">
                <a:solidFill>
                  <a:schemeClr val="accent1"/>
                </a:solidFill>
              </a:rPr>
              <a:t>Breinig</a:t>
            </a:r>
            <a:r>
              <a:rPr lang="de-DE" sz="2000" b="1" dirty="0">
                <a:solidFill>
                  <a:schemeClr val="accent1"/>
                </a:solidFill>
              </a:rPr>
              <a:t>, </a:t>
            </a:r>
            <a:r>
              <a:rPr lang="de-DE" sz="2000" b="1" dirty="0" err="1">
                <a:solidFill>
                  <a:schemeClr val="accent1"/>
                </a:solidFill>
              </a:rPr>
              <a:t>Dorff</a:t>
            </a:r>
            <a:r>
              <a:rPr lang="de-DE" sz="2000" b="1" dirty="0">
                <a:solidFill>
                  <a:schemeClr val="accent1"/>
                </a:solidFill>
              </a:rPr>
              <a:t>:</a:t>
            </a:r>
          </a:p>
          <a:p>
            <a:r>
              <a:rPr lang="de-DE" b="1" dirty="0"/>
              <a:t>Ulrich </a:t>
            </a:r>
            <a:r>
              <a:rPr lang="de-DE" b="1" dirty="0" err="1"/>
              <a:t>Lühring</a:t>
            </a:r>
            <a:r>
              <a:rPr lang="de-DE" b="1" dirty="0"/>
              <a:t>, Pfarrer</a:t>
            </a:r>
          </a:p>
          <a:p>
            <a:r>
              <a:rPr lang="de-DE" dirty="0"/>
              <a:t>Eucharistiefeier, Beichte</a:t>
            </a:r>
          </a:p>
          <a:p>
            <a:endParaRPr lang="de-DE" sz="800" dirty="0"/>
          </a:p>
          <a:p>
            <a:r>
              <a:rPr lang="de-DE" b="1" dirty="0"/>
              <a:t>Ute </a:t>
            </a:r>
            <a:r>
              <a:rPr lang="de-DE" b="1" dirty="0" err="1"/>
              <a:t>Paprotny</a:t>
            </a:r>
            <a:r>
              <a:rPr lang="de-DE" b="1" dirty="0"/>
              <a:t> und Susanne Meier, Pfarrbüro</a:t>
            </a:r>
          </a:p>
          <a:p>
            <a:r>
              <a:rPr lang="de-DE" dirty="0"/>
              <a:t>Pfarrbrief, Bescheinigungen, Verwaltung</a:t>
            </a:r>
          </a:p>
          <a:p>
            <a:endParaRPr lang="de-DE" b="1" dirty="0"/>
          </a:p>
          <a:p>
            <a:endParaRPr lang="de-DE" dirty="0"/>
          </a:p>
          <a:p>
            <a:r>
              <a:rPr lang="de-DE" sz="2000" dirty="0"/>
              <a:t>				</a:t>
            </a:r>
          </a:p>
          <a:p>
            <a:endParaRPr lang="de-DE" sz="2000" dirty="0"/>
          </a:p>
          <a:p>
            <a:endParaRPr lang="de-DE" sz="2000" b="1" dirty="0">
              <a:solidFill>
                <a:schemeClr val="accent1"/>
              </a:solidFill>
            </a:endParaRPr>
          </a:p>
          <a:p>
            <a:endParaRPr lang="de-DE" sz="2000" b="1" dirty="0">
              <a:solidFill>
                <a:schemeClr val="accent1"/>
              </a:solidFill>
            </a:endParaRPr>
          </a:p>
          <a:p>
            <a:endParaRPr lang="de-DE" sz="2000" b="1" dirty="0">
              <a:solidFill>
                <a:schemeClr val="accent1"/>
              </a:solidFill>
            </a:endParaRPr>
          </a:p>
        </p:txBody>
      </p:sp>
    </p:spTree>
    <p:extLst>
      <p:ext uri="{BB962C8B-B14F-4D97-AF65-F5344CB8AC3E}">
        <p14:creationId xmlns:p14="http://schemas.microsoft.com/office/powerpoint/2010/main" val="3599879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960666" y="861720"/>
            <a:ext cx="7315200" cy="3255264"/>
          </a:xfrm>
        </p:spPr>
        <p:txBody>
          <a:bodyPr/>
          <a:lstStyle/>
          <a:p>
            <a:r>
              <a:rPr lang="de-DE" dirty="0"/>
              <a:t>Herzlichen Dank</a:t>
            </a:r>
            <a:br>
              <a:rPr lang="de-DE" dirty="0"/>
            </a:br>
            <a:r>
              <a:rPr lang="de-DE" dirty="0"/>
              <a:t>für Ihre</a:t>
            </a:r>
            <a:br>
              <a:rPr lang="de-DE" dirty="0"/>
            </a:br>
            <a:r>
              <a:rPr lang="de-DE" dirty="0"/>
              <a:t>Aufmerksamkeit!</a:t>
            </a:r>
          </a:p>
        </p:txBody>
      </p:sp>
      <p:sp>
        <p:nvSpPr>
          <p:cNvPr id="4" name="Untertitel 3"/>
          <p:cNvSpPr>
            <a:spLocks noGrp="1"/>
          </p:cNvSpPr>
          <p:nvPr>
            <p:ph type="subTitle" idx="1"/>
          </p:nvPr>
        </p:nvSpPr>
        <p:spPr>
          <a:xfrm>
            <a:off x="1059071" y="4116984"/>
            <a:ext cx="7315200" cy="914400"/>
          </a:xfrm>
        </p:spPr>
        <p:txBody>
          <a:bodyPr/>
          <a:lstStyle/>
          <a:p>
            <a:r>
              <a:rPr lang="de-DE" dirty="0"/>
              <a:t>Wir freuen uns, Ihr Kind und Sie bald kennenzulernen!</a:t>
            </a:r>
          </a:p>
        </p:txBody>
      </p:sp>
    </p:spTree>
    <p:extLst>
      <p:ext uri="{BB962C8B-B14F-4D97-AF65-F5344CB8AC3E}">
        <p14:creationId xmlns:p14="http://schemas.microsoft.com/office/powerpoint/2010/main" val="178758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Unser Angebot</a:t>
            </a:r>
            <a:br>
              <a:rPr lang="de-DE" dirty="0"/>
            </a:br>
            <a:br>
              <a:rPr lang="de-DE" dirty="0"/>
            </a:br>
            <a:r>
              <a:rPr lang="de-DE" dirty="0"/>
              <a:t>als </a:t>
            </a:r>
            <a:br>
              <a:rPr lang="de-DE" dirty="0"/>
            </a:br>
            <a:br>
              <a:rPr lang="de-DE" dirty="0"/>
            </a:br>
            <a:r>
              <a:rPr lang="de-DE" dirty="0"/>
              <a:t>Gemeinde </a:t>
            </a:r>
            <a:br>
              <a:rPr lang="de-DE" dirty="0"/>
            </a:br>
            <a:r>
              <a:rPr lang="de-DE" dirty="0"/>
              <a:t> </a:t>
            </a:r>
          </a:p>
        </p:txBody>
      </p:sp>
      <p:sp>
        <p:nvSpPr>
          <p:cNvPr id="3" name="Textfeld 2"/>
          <p:cNvSpPr txBox="1"/>
          <p:nvPr/>
        </p:nvSpPr>
        <p:spPr>
          <a:xfrm>
            <a:off x="3918857" y="1319349"/>
            <a:ext cx="7654834" cy="5324535"/>
          </a:xfrm>
          <a:prstGeom prst="rect">
            <a:avLst/>
          </a:prstGeom>
          <a:noFill/>
        </p:spPr>
        <p:txBody>
          <a:bodyPr wrap="square" rtlCol="0">
            <a:spAutoFit/>
          </a:bodyPr>
          <a:lstStyle/>
          <a:p>
            <a:pPr marL="285750" indent="-285750">
              <a:buFont typeface="Arial" panose="020B0604020202020204" pitchFamily="34" charset="0"/>
              <a:buChar char="•"/>
            </a:pPr>
            <a:r>
              <a:rPr lang="de-DE" sz="2000" dirty="0"/>
              <a:t>Koordination der Vorbereitung in </a:t>
            </a:r>
            <a:r>
              <a:rPr lang="de-DE" sz="2000" dirty="0" err="1"/>
              <a:t>Breinig</a:t>
            </a:r>
            <a:r>
              <a:rPr lang="de-DE" sz="2000" dirty="0"/>
              <a:t>, </a:t>
            </a:r>
            <a:r>
              <a:rPr lang="de-DE" sz="2000" dirty="0" err="1"/>
              <a:t>Dorff</a:t>
            </a:r>
            <a:r>
              <a:rPr lang="de-DE" sz="2000" dirty="0"/>
              <a:t>, Gressenich, </a:t>
            </a:r>
            <a:r>
              <a:rPr lang="de-DE" sz="2000" dirty="0" err="1"/>
              <a:t>Mausbach</a:t>
            </a:r>
            <a:r>
              <a:rPr lang="de-DE" sz="2000" dirty="0"/>
              <a:t>, </a:t>
            </a:r>
            <a:r>
              <a:rPr lang="de-DE" sz="2000" dirty="0" err="1"/>
              <a:t>Schevenhütte</a:t>
            </a:r>
            <a:r>
              <a:rPr lang="de-DE" sz="2000" dirty="0"/>
              <a:t>, </a:t>
            </a:r>
            <a:r>
              <a:rPr lang="de-DE" sz="2000" dirty="0" err="1"/>
              <a:t>Vicht</a:t>
            </a:r>
            <a:r>
              <a:rPr lang="de-DE" sz="2000" dirty="0"/>
              <a:t>, Werth, </a:t>
            </a:r>
            <a:r>
              <a:rPr lang="de-DE" sz="2000" dirty="0" err="1"/>
              <a:t>Zweifall</a:t>
            </a:r>
            <a:endParaRPr lang="de-DE" sz="2000" dirty="0"/>
          </a:p>
          <a:p>
            <a:endParaRPr lang="de-DE" sz="2000" dirty="0"/>
          </a:p>
          <a:p>
            <a:pPr marL="285750" indent="-285750">
              <a:buFont typeface="Arial" panose="020B0604020202020204" pitchFamily="34" charset="0"/>
              <a:buChar char="•"/>
            </a:pPr>
            <a:r>
              <a:rPr lang="de-DE" sz="2000" dirty="0"/>
              <a:t>Gesprächspartner für die Eltern und Kinder</a:t>
            </a:r>
          </a:p>
          <a:p>
            <a:pPr marL="285750" indent="-285750"/>
            <a:endParaRPr lang="de-DE" sz="2000" dirty="0"/>
          </a:p>
          <a:p>
            <a:pPr marL="285750" indent="-285750">
              <a:buFont typeface="Arial" panose="020B0604020202020204" pitchFamily="34" charset="0"/>
              <a:buChar char="•"/>
            </a:pPr>
            <a:r>
              <a:rPr lang="de-DE" sz="2000" dirty="0"/>
              <a:t>Inhaltliches Konzept (digitale und Präsenzangebote)</a:t>
            </a:r>
          </a:p>
          <a:p>
            <a:endParaRPr lang="de-DE" sz="2000" dirty="0"/>
          </a:p>
          <a:p>
            <a:pPr marL="285750" indent="-285750">
              <a:buFont typeface="Arial" panose="020B0604020202020204" pitchFamily="34" charset="0"/>
              <a:buChar char="•"/>
            </a:pPr>
            <a:r>
              <a:rPr lang="de-DE" sz="2000" dirty="0"/>
              <a:t>Familienkatechese</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Familienbuch Erstkommunion</a:t>
            </a:r>
          </a:p>
          <a:p>
            <a:endParaRPr lang="de-DE" sz="2000" dirty="0"/>
          </a:p>
          <a:p>
            <a:pPr marL="285750" indent="-285750">
              <a:buFont typeface="Arial" panose="020B0604020202020204" pitchFamily="34" charset="0"/>
              <a:buChar char="•"/>
            </a:pPr>
            <a:r>
              <a:rPr lang="de-DE" sz="2000" dirty="0"/>
              <a:t>Familiengottesdienst-Flyer (</a:t>
            </a:r>
            <a:r>
              <a:rPr lang="de-DE" sz="2000" dirty="0" err="1"/>
              <a:t>pfarrübergreifend</a:t>
            </a:r>
            <a:r>
              <a:rPr lang="de-DE" sz="2000" dirty="0"/>
              <a:t>)</a:t>
            </a:r>
          </a:p>
          <a:p>
            <a:r>
              <a:rPr lang="de-DE" sz="2000" dirty="0"/>
              <a:t>      </a:t>
            </a:r>
          </a:p>
          <a:p>
            <a:pPr marL="342900" indent="-342900">
              <a:buFont typeface="Arial" panose="020B0604020202020204" pitchFamily="34" charset="0"/>
              <a:buChar char="•"/>
            </a:pPr>
            <a:r>
              <a:rPr lang="de-DE" sz="2000" dirty="0"/>
              <a:t>Vernetzung mit anderen Beteiligten (Schulen, Kirchenchöre…)</a:t>
            </a:r>
          </a:p>
          <a:p>
            <a:endParaRPr lang="de-DE" sz="2000" dirty="0"/>
          </a:p>
          <a:p>
            <a:endParaRPr lang="de-DE" sz="2000" dirty="0"/>
          </a:p>
          <a:p>
            <a:endParaRPr lang="de-DE" sz="2000" dirty="0"/>
          </a:p>
        </p:txBody>
      </p:sp>
    </p:spTree>
    <p:extLst>
      <p:ext uri="{BB962C8B-B14F-4D97-AF65-F5344CB8AC3E}">
        <p14:creationId xmlns:p14="http://schemas.microsoft.com/office/powerpoint/2010/main" val="237105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Ihre Aufgabe </a:t>
            </a:r>
            <a:br>
              <a:rPr lang="de-DE" dirty="0"/>
            </a:br>
            <a:r>
              <a:rPr lang="de-DE" dirty="0"/>
              <a:t>als</a:t>
            </a:r>
            <a:br>
              <a:rPr lang="de-DE" dirty="0"/>
            </a:br>
            <a:r>
              <a:rPr lang="de-DE" dirty="0"/>
              <a:t>Eltern/-teil</a:t>
            </a:r>
          </a:p>
        </p:txBody>
      </p:sp>
      <p:sp>
        <p:nvSpPr>
          <p:cNvPr id="3" name="Textfeld 2"/>
          <p:cNvSpPr txBox="1"/>
          <p:nvPr/>
        </p:nvSpPr>
        <p:spPr>
          <a:xfrm>
            <a:off x="3828186" y="959480"/>
            <a:ext cx="7916091" cy="6463308"/>
          </a:xfrm>
          <a:prstGeom prst="rect">
            <a:avLst/>
          </a:prstGeom>
          <a:noFill/>
        </p:spPr>
        <p:txBody>
          <a:bodyPr wrap="square" rtlCol="0">
            <a:spAutoFit/>
          </a:bodyPr>
          <a:lstStyle/>
          <a:p>
            <a:pPr marL="285750" indent="-285750">
              <a:buFont typeface="Arial" panose="020B0604020202020204" pitchFamily="34" charset="0"/>
              <a:buChar char="•"/>
            </a:pPr>
            <a:r>
              <a:rPr lang="de-DE" sz="2400" b="1" dirty="0"/>
              <a:t>Pfarrbrief, Homepage, </a:t>
            </a:r>
            <a:r>
              <a:rPr lang="de-DE" sz="2400" b="1" dirty="0" err="1"/>
              <a:t>padlet</a:t>
            </a:r>
            <a:r>
              <a:rPr lang="de-DE" sz="2400" b="1" dirty="0"/>
              <a:t> zur Information nutzen</a:t>
            </a:r>
            <a:endParaRPr lang="de-DE" sz="2400" dirty="0"/>
          </a:p>
          <a:p>
            <a:endParaRPr lang="de-DE" sz="2400" dirty="0"/>
          </a:p>
          <a:p>
            <a:pPr marL="285750" indent="-285750">
              <a:buFont typeface="Arial" panose="020B0604020202020204" pitchFamily="34" charset="0"/>
              <a:buChar char="•"/>
            </a:pPr>
            <a:r>
              <a:rPr lang="de-DE" sz="2400" dirty="0"/>
              <a:t>Begleitung und Unterstützung Ihres Kindes </a:t>
            </a:r>
          </a:p>
          <a:p>
            <a:pPr marL="285750" indent="-285750">
              <a:buFont typeface="Arial" panose="020B0604020202020204" pitchFamily="34" charset="0"/>
              <a:buChar char="•"/>
            </a:pPr>
            <a:endParaRPr lang="de-DE" sz="2400" dirty="0"/>
          </a:p>
          <a:p>
            <a:pPr marL="742950" lvl="1" indent="-285750">
              <a:buFont typeface="Arial" panose="020B0604020202020204" pitchFamily="34" charset="0"/>
              <a:buChar char="•"/>
            </a:pPr>
            <a:r>
              <a:rPr lang="de-DE" sz="2400" b="1" dirty="0">
                <a:solidFill>
                  <a:schemeClr val="accent1"/>
                </a:solidFill>
              </a:rPr>
              <a:t>Verbindliche Teilnahme an den Elternabenden</a:t>
            </a:r>
          </a:p>
          <a:p>
            <a:pPr marL="742950" lvl="1" indent="-285750">
              <a:buFont typeface="Arial" panose="020B0604020202020204" pitchFamily="34" charset="0"/>
              <a:buChar char="•"/>
            </a:pPr>
            <a:r>
              <a:rPr lang="de-DE" sz="2400" b="1" dirty="0">
                <a:solidFill>
                  <a:schemeClr val="accent1"/>
                </a:solidFill>
              </a:rPr>
              <a:t>Verbindliche </a:t>
            </a:r>
            <a:r>
              <a:rPr lang="de-DE" sz="2400" b="1" dirty="0" err="1">
                <a:solidFill>
                  <a:schemeClr val="accent1"/>
                </a:solidFill>
              </a:rPr>
              <a:t>Mitfeier</a:t>
            </a:r>
            <a:r>
              <a:rPr lang="de-DE" sz="2400" b="1" dirty="0">
                <a:solidFill>
                  <a:schemeClr val="accent1"/>
                </a:solidFill>
              </a:rPr>
              <a:t> der Gottesdienste</a:t>
            </a:r>
          </a:p>
          <a:p>
            <a:pPr marL="742950" lvl="1" indent="-285750">
              <a:buFont typeface="Arial" panose="020B0604020202020204" pitchFamily="34" charset="0"/>
              <a:buChar char="•"/>
            </a:pPr>
            <a:r>
              <a:rPr lang="de-DE" sz="2400" b="1" dirty="0">
                <a:solidFill>
                  <a:schemeClr val="accent1"/>
                </a:solidFill>
              </a:rPr>
              <a:t>Inhaltliche Vorbereitung in der Familie</a:t>
            </a:r>
          </a:p>
          <a:p>
            <a:pPr marL="742950" lvl="1" indent="-285750">
              <a:buFont typeface="Arial" panose="020B0604020202020204" pitchFamily="34" charset="0"/>
              <a:buChar char="•"/>
            </a:pPr>
            <a:r>
              <a:rPr lang="de-DE" sz="2400" b="1" dirty="0">
                <a:solidFill>
                  <a:schemeClr val="accent1"/>
                </a:solidFill>
              </a:rPr>
              <a:t>Organisation von Fotograf und Videofilmer</a:t>
            </a:r>
          </a:p>
          <a:p>
            <a:endParaRPr lang="de-DE" sz="2400" dirty="0"/>
          </a:p>
          <a:p>
            <a:pPr marL="285750" indent="-285750">
              <a:buFont typeface="Arial" panose="020B0604020202020204" pitchFamily="34" charset="0"/>
              <a:buChar char="•"/>
            </a:pPr>
            <a:r>
              <a:rPr lang="de-DE" sz="2400" dirty="0"/>
              <a:t>Verlässlichkeit und Zusammenarbeit mit Haupt- und Ehrenamtlern</a:t>
            </a:r>
          </a:p>
          <a:p>
            <a:pPr marL="285750" indent="-285750">
              <a:buFont typeface="Arial" panose="020B0604020202020204" pitchFamily="34" charset="0"/>
              <a:buChar char="•"/>
            </a:pPr>
            <a:endParaRPr lang="de-DE" sz="2400" dirty="0"/>
          </a:p>
          <a:p>
            <a:pPr marL="285750" indent="-285750">
              <a:buFont typeface="Arial" panose="020B0604020202020204" pitchFamily="34" charset="0"/>
              <a:buChar char="•"/>
            </a:pPr>
            <a:r>
              <a:rPr lang="de-DE" sz="2400" dirty="0"/>
              <a:t>Erstverantwortliche für die religiöse Erziehung Ihres Kindes</a:t>
            </a:r>
          </a:p>
          <a:p>
            <a:endParaRPr lang="de-DE" sz="2400" dirty="0"/>
          </a:p>
          <a:p>
            <a:endParaRPr lang="de-DE" sz="2400" dirty="0"/>
          </a:p>
          <a:p>
            <a:endParaRPr lang="de-DE" dirty="0"/>
          </a:p>
          <a:p>
            <a:endParaRPr lang="de-DE" dirty="0"/>
          </a:p>
          <a:p>
            <a:pPr marL="742950" lvl="1" indent="-285750">
              <a:buFont typeface="Arial" panose="020B0604020202020204" pitchFamily="34" charset="0"/>
              <a:buChar char="•"/>
            </a:pPr>
            <a:endParaRPr lang="de-DE" dirty="0"/>
          </a:p>
        </p:txBody>
      </p:sp>
    </p:spTree>
    <p:extLst>
      <p:ext uri="{BB962C8B-B14F-4D97-AF65-F5344CB8AC3E}">
        <p14:creationId xmlns:p14="http://schemas.microsoft.com/office/powerpoint/2010/main" val="27548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55BA33-C31A-4E48-A1FF-2A213211B1C5}"/>
              </a:ext>
            </a:extLst>
          </p:cNvPr>
          <p:cNvSpPr>
            <a:spLocks noGrp="1"/>
          </p:cNvSpPr>
          <p:nvPr>
            <p:ph type="title"/>
          </p:nvPr>
        </p:nvSpPr>
        <p:spPr/>
        <p:txBody>
          <a:bodyPr/>
          <a:lstStyle/>
          <a:p>
            <a:r>
              <a:rPr lang="de-DE" dirty="0"/>
              <a:t>Religiöse Erziehung</a:t>
            </a:r>
          </a:p>
        </p:txBody>
      </p:sp>
      <p:sp>
        <p:nvSpPr>
          <p:cNvPr id="3" name="Inhaltsplatzhalter 2">
            <a:extLst>
              <a:ext uri="{FF2B5EF4-FFF2-40B4-BE49-F238E27FC236}">
                <a16:creationId xmlns:a16="http://schemas.microsoft.com/office/drawing/2014/main" id="{E22DD7B0-7573-4C5E-827A-0F430070CEAD}"/>
              </a:ext>
            </a:extLst>
          </p:cNvPr>
          <p:cNvSpPr>
            <a:spLocks noGrp="1"/>
          </p:cNvSpPr>
          <p:nvPr>
            <p:ph idx="1"/>
          </p:nvPr>
        </p:nvSpPr>
        <p:spPr>
          <a:xfrm>
            <a:off x="3869268" y="636493"/>
            <a:ext cx="7315200" cy="6382872"/>
          </a:xfrm>
        </p:spPr>
        <p:txBody>
          <a:bodyPr>
            <a:normAutofit fontScale="47500" lnSpcReduction="20000"/>
          </a:bodyPr>
          <a:lstStyle/>
          <a:p>
            <a:pPr marL="0" indent="0">
              <a:buNone/>
            </a:pPr>
            <a:endParaRPr lang="de-DE" sz="2800" b="1" dirty="0"/>
          </a:p>
          <a:p>
            <a:pPr marL="0" indent="0">
              <a:buNone/>
            </a:pPr>
            <a:endParaRPr lang="de-DE" sz="4500" b="1" dirty="0">
              <a:solidFill>
                <a:srgbClr val="0070C0"/>
              </a:solidFill>
            </a:endParaRPr>
          </a:p>
          <a:p>
            <a:pPr marL="0" indent="0">
              <a:buNone/>
            </a:pPr>
            <a:r>
              <a:rPr lang="de-DE" sz="4500" b="1" dirty="0">
                <a:solidFill>
                  <a:srgbClr val="0070C0"/>
                </a:solidFill>
              </a:rPr>
              <a:t>Taufversprechen der Eltern und Paten:</a:t>
            </a:r>
          </a:p>
          <a:p>
            <a:pPr marL="0" indent="0">
              <a:buNone/>
            </a:pPr>
            <a:r>
              <a:rPr lang="de-DE" sz="3400" dirty="0"/>
              <a:t>Frage des Priesters oder Diakons:</a:t>
            </a:r>
          </a:p>
          <a:p>
            <a:pPr marL="0" indent="0">
              <a:lnSpc>
                <a:spcPct val="120000"/>
              </a:lnSpc>
              <a:buNone/>
            </a:pPr>
            <a:r>
              <a:rPr lang="de-DE" sz="4000" dirty="0"/>
              <a:t>„Sie sollen Ihre Kinder im Glauben erziehen und sie lehren, Gott und den Nächsten zu lieben, wie Jesus es vorgelebt hat. Sie sollen mit ihnen beten und ihnen helfen, ihren Platz in der Gemeinschaft der Kirche zu finden. Sind Sie dazu bereit?</a:t>
            </a:r>
          </a:p>
          <a:p>
            <a:pPr marL="0" indent="0">
              <a:buNone/>
            </a:pPr>
            <a:r>
              <a:rPr lang="de-DE" sz="4000" dirty="0"/>
              <a:t>Antwort der Eltern</a:t>
            </a:r>
            <a:r>
              <a:rPr lang="de-DE" sz="4000" b="1" dirty="0"/>
              <a:t>: </a:t>
            </a:r>
            <a:r>
              <a:rPr lang="de-DE" sz="4000" b="1" dirty="0">
                <a:solidFill>
                  <a:srgbClr val="0070C0"/>
                </a:solidFill>
              </a:rPr>
              <a:t>Ich bin bereit.</a:t>
            </a:r>
          </a:p>
          <a:p>
            <a:pPr marL="0" indent="0">
              <a:buNone/>
            </a:pPr>
            <a:endParaRPr lang="de-DE" sz="4000" dirty="0"/>
          </a:p>
          <a:p>
            <a:r>
              <a:rPr lang="de-DE" sz="4000" dirty="0"/>
              <a:t>     Religiöse Offenheit und Neugier der Kinder fördern:</a:t>
            </a:r>
          </a:p>
          <a:p>
            <a:pPr marL="0" indent="0">
              <a:buNone/>
            </a:pPr>
            <a:r>
              <a:rPr lang="de-DE" sz="4000" dirty="0"/>
              <a:t>         Fragen nach dem Woher, Wohin, Warum  –  Welterfassung</a:t>
            </a:r>
          </a:p>
          <a:p>
            <a:pPr marL="0" indent="0">
              <a:buNone/>
            </a:pPr>
            <a:endParaRPr lang="de-DE" sz="4000" dirty="0"/>
          </a:p>
          <a:p>
            <a:r>
              <a:rPr lang="de-DE" sz="4000" dirty="0"/>
              <a:t>      Religiöse Feste feiern und beten</a:t>
            </a:r>
          </a:p>
          <a:p>
            <a:endParaRPr lang="de-DE" sz="4000" dirty="0"/>
          </a:p>
          <a:p>
            <a:r>
              <a:rPr lang="de-DE" sz="4000" dirty="0"/>
              <a:t>      Religiöse Erziehung geschieht v.a. im Familienalltag</a:t>
            </a:r>
          </a:p>
          <a:p>
            <a:pPr marL="0" indent="0">
              <a:buNone/>
            </a:pPr>
            <a:endParaRPr lang="de-DE" sz="4000" dirty="0"/>
          </a:p>
          <a:p>
            <a:pPr marL="0" indent="0">
              <a:buNone/>
            </a:pPr>
            <a:r>
              <a:rPr lang="de-DE" sz="4000" dirty="0"/>
              <a:t>         </a:t>
            </a:r>
          </a:p>
          <a:p>
            <a:pPr marL="0" indent="0">
              <a:buNone/>
            </a:pPr>
            <a:endParaRPr lang="de-DE" sz="4000" dirty="0"/>
          </a:p>
          <a:p>
            <a:pPr marL="0" indent="0">
              <a:buNone/>
            </a:pPr>
            <a:endParaRPr lang="de-DE" sz="2800" b="1" dirty="0"/>
          </a:p>
          <a:p>
            <a:endParaRPr lang="de-DE" dirty="0"/>
          </a:p>
        </p:txBody>
      </p:sp>
    </p:spTree>
    <p:extLst>
      <p:ext uri="{BB962C8B-B14F-4D97-AF65-F5344CB8AC3E}">
        <p14:creationId xmlns:p14="http://schemas.microsoft.com/office/powerpoint/2010/main" val="202258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3">
                                            <p:txEl>
                                              <p:pRg st="4" end="4"/>
                                            </p:txEl>
                                          </p:spTgt>
                                        </p:tgtEl>
                                        <p:attrNameLst>
                                          <p:attrName>style.fontWeight</p:attrName>
                                        </p:attrNameLst>
                                      </p:cBhvr>
                                      <p:to>
                                        <p:strVal val="bol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Familien-</a:t>
            </a:r>
            <a:r>
              <a:rPr lang="de-DE" dirty="0" err="1"/>
              <a:t>katechese</a:t>
            </a:r>
            <a:endParaRPr lang="de-DE" dirty="0"/>
          </a:p>
        </p:txBody>
      </p:sp>
      <p:sp>
        <p:nvSpPr>
          <p:cNvPr id="3" name="Textfeld 2"/>
          <p:cNvSpPr txBox="1"/>
          <p:nvPr/>
        </p:nvSpPr>
        <p:spPr>
          <a:xfrm>
            <a:off x="3513908" y="457200"/>
            <a:ext cx="8171543" cy="5632311"/>
          </a:xfrm>
          <a:prstGeom prst="rect">
            <a:avLst/>
          </a:prstGeom>
          <a:noFill/>
        </p:spPr>
        <p:txBody>
          <a:bodyPr wrap="square" rtlCol="0">
            <a:spAutoFit/>
          </a:bodyPr>
          <a:lstStyle/>
          <a:p>
            <a:pPr marL="342900" indent="-342900"/>
            <a:endParaRPr lang="de-DE" sz="2000" b="1" dirty="0">
              <a:solidFill>
                <a:schemeClr val="accent1"/>
              </a:solidFill>
            </a:endParaRPr>
          </a:p>
          <a:p>
            <a:pPr marL="342900" indent="-342900" algn="ctr"/>
            <a:r>
              <a:rPr lang="de-DE" sz="2400" b="1" u="sng" dirty="0"/>
              <a:t>Gemeinsame Vorbereitung von Kindern und Eltern</a:t>
            </a:r>
          </a:p>
          <a:p>
            <a:pPr marL="342900" indent="-342900"/>
            <a:endParaRPr lang="de-DE" sz="2000" b="1" dirty="0">
              <a:solidFill>
                <a:schemeClr val="accent1"/>
              </a:solidFill>
            </a:endParaRPr>
          </a:p>
          <a:p>
            <a:pPr marL="342900" indent="-342900">
              <a:buFont typeface="Arial" panose="020B0604020202020204" pitchFamily="34" charset="0"/>
              <a:buChar char="•"/>
            </a:pPr>
            <a:r>
              <a:rPr lang="de-DE" sz="2800" b="1" dirty="0">
                <a:solidFill>
                  <a:schemeClr val="accent1"/>
                </a:solidFill>
              </a:rPr>
              <a:t>Vertiefung des Glaubenswissens </a:t>
            </a:r>
          </a:p>
          <a:p>
            <a:pPr marL="342900" indent="-342900"/>
            <a:r>
              <a:rPr lang="de-DE" sz="2800" b="1" dirty="0">
                <a:solidFill>
                  <a:schemeClr val="accent1"/>
                </a:solidFill>
              </a:rPr>
              <a:t>	und praktische Erfahrungen</a:t>
            </a:r>
          </a:p>
          <a:p>
            <a:endParaRPr lang="de-DE" sz="2800" b="1" dirty="0">
              <a:solidFill>
                <a:schemeClr val="accent1"/>
              </a:solidFill>
            </a:endParaRPr>
          </a:p>
          <a:p>
            <a:pPr marL="342900" indent="-342900"/>
            <a:r>
              <a:rPr lang="de-DE" sz="2000" dirty="0"/>
              <a:t>	</a:t>
            </a:r>
            <a:r>
              <a:rPr lang="de-DE" sz="2400" dirty="0"/>
              <a:t>miteinander über den Glauben sprechen</a:t>
            </a:r>
          </a:p>
          <a:p>
            <a:pPr marL="342900" indent="-342900"/>
            <a:r>
              <a:rPr lang="de-DE" sz="2000" dirty="0"/>
              <a:t>	</a:t>
            </a:r>
            <a:r>
              <a:rPr lang="de-DE" sz="2400" dirty="0"/>
              <a:t>Bibel miteinander lesen, Jesus kennenlernen</a:t>
            </a:r>
          </a:p>
          <a:p>
            <a:pPr marL="342900" indent="-342900"/>
            <a:r>
              <a:rPr lang="de-DE" sz="2400" dirty="0"/>
              <a:t>	Kreuzzeichen üben</a:t>
            </a:r>
          </a:p>
          <a:p>
            <a:pPr marL="342900" indent="-342900"/>
            <a:r>
              <a:rPr lang="de-DE" sz="2400" dirty="0"/>
              <a:t>	Vater Unser lernen</a:t>
            </a:r>
          </a:p>
          <a:p>
            <a:pPr marL="342900" indent="-342900"/>
            <a:r>
              <a:rPr lang="de-DE" sz="2400" dirty="0"/>
              <a:t>	Glaubensbekenntnis lesen</a:t>
            </a:r>
          </a:p>
          <a:p>
            <a:pPr marL="342900" indent="-342900"/>
            <a:r>
              <a:rPr lang="de-DE" sz="2400" dirty="0"/>
              <a:t>	Familienbuch und Arbeitsblätter gemeinsam bearbeiten</a:t>
            </a:r>
          </a:p>
          <a:p>
            <a:pPr marL="342900" indent="-342900"/>
            <a:r>
              <a:rPr lang="de-DE" sz="2400" dirty="0"/>
              <a:t>	Gottesdienste gemeinsam feiern</a:t>
            </a:r>
          </a:p>
          <a:p>
            <a:pPr marL="342900" indent="-342900"/>
            <a:r>
              <a:rPr lang="de-DE" sz="2400" dirty="0"/>
              <a:t>	Kirchenjahr erleben</a:t>
            </a:r>
          </a:p>
          <a:p>
            <a:r>
              <a:rPr lang="de-DE" sz="2000" dirty="0"/>
              <a:t>	</a:t>
            </a:r>
          </a:p>
        </p:txBody>
      </p:sp>
    </p:spTree>
    <p:extLst>
      <p:ext uri="{BB962C8B-B14F-4D97-AF65-F5344CB8AC3E}">
        <p14:creationId xmlns:p14="http://schemas.microsoft.com/office/powerpoint/2010/main" val="264748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br>
              <a:rPr lang="de-DE" sz="3200" dirty="0"/>
            </a:br>
            <a:r>
              <a:rPr lang="de-DE" sz="3200" dirty="0"/>
              <a:t>Bausteine</a:t>
            </a:r>
            <a:br>
              <a:rPr lang="de-DE" sz="3200" dirty="0"/>
            </a:br>
            <a:br>
              <a:rPr lang="de-DE" sz="3200" dirty="0"/>
            </a:br>
            <a:r>
              <a:rPr lang="de-DE" sz="3200" dirty="0"/>
              <a:t>der </a:t>
            </a:r>
            <a:br>
              <a:rPr lang="de-DE" sz="3200" dirty="0"/>
            </a:br>
            <a:br>
              <a:rPr lang="de-DE" sz="3200" dirty="0"/>
            </a:br>
            <a:r>
              <a:rPr lang="de-DE" sz="3200" dirty="0"/>
              <a:t>Erstkommunion-Vorbereitung</a:t>
            </a:r>
          </a:p>
        </p:txBody>
      </p:sp>
      <p:sp>
        <p:nvSpPr>
          <p:cNvPr id="3" name="Textfeld 2"/>
          <p:cNvSpPr txBox="1"/>
          <p:nvPr/>
        </p:nvSpPr>
        <p:spPr>
          <a:xfrm>
            <a:off x="3497942" y="365759"/>
            <a:ext cx="8171543" cy="7694414"/>
          </a:xfrm>
          <a:prstGeom prst="rect">
            <a:avLst/>
          </a:prstGeom>
          <a:noFill/>
        </p:spPr>
        <p:txBody>
          <a:bodyPr wrap="square" rtlCol="0">
            <a:spAutoFit/>
          </a:bodyPr>
          <a:lstStyle/>
          <a:p>
            <a:pPr algn="ctr"/>
            <a:endParaRPr lang="de-DE" sz="2400" b="1" u="sng" dirty="0"/>
          </a:p>
          <a:p>
            <a:endParaRPr lang="de-DE" sz="800" dirty="0"/>
          </a:p>
          <a:p>
            <a:r>
              <a:rPr lang="de-DE" sz="3200" b="1" dirty="0"/>
              <a:t>	</a:t>
            </a:r>
            <a:r>
              <a:rPr lang="de-DE" sz="2400" b="1" dirty="0"/>
              <a:t>	</a:t>
            </a:r>
            <a:r>
              <a:rPr lang="de-DE" sz="2200" b="1" dirty="0">
                <a:solidFill>
                  <a:schemeClr val="accent1"/>
                </a:solidFill>
              </a:rPr>
              <a:t>1. Materialien</a:t>
            </a:r>
          </a:p>
          <a:p>
            <a:r>
              <a:rPr lang="de-DE" sz="2800" b="1" dirty="0">
                <a:solidFill>
                  <a:schemeClr val="accent1"/>
                </a:solidFill>
              </a:rPr>
              <a:t>		</a:t>
            </a:r>
            <a:r>
              <a:rPr lang="de-DE" sz="2000" dirty="0"/>
              <a:t>Familien-Arbeitsbuch, Arbeitsblätter, Videos, </a:t>
            </a:r>
            <a:r>
              <a:rPr lang="de-DE" sz="2000" dirty="0" err="1"/>
              <a:t>padlet</a:t>
            </a:r>
            <a:r>
              <a:rPr lang="de-DE" sz="2000" dirty="0"/>
              <a:t>, Mails</a:t>
            </a:r>
          </a:p>
          <a:p>
            <a:endParaRPr lang="de-DE" sz="1400" dirty="0"/>
          </a:p>
          <a:p>
            <a:r>
              <a:rPr lang="de-DE" sz="2000" dirty="0">
                <a:solidFill>
                  <a:schemeClr val="accent1"/>
                </a:solidFill>
              </a:rPr>
              <a:t>		</a:t>
            </a:r>
            <a:r>
              <a:rPr lang="de-DE" sz="2200" b="1" dirty="0">
                <a:solidFill>
                  <a:schemeClr val="accent1"/>
                </a:solidFill>
              </a:rPr>
              <a:t>2. Gemeinsam vor Ort (Präsenz), </a:t>
            </a:r>
            <a:r>
              <a:rPr lang="de-DE" sz="2200" b="1" dirty="0" err="1">
                <a:solidFill>
                  <a:schemeClr val="accent1"/>
                </a:solidFill>
              </a:rPr>
              <a:t>pfarrübergreifend</a:t>
            </a:r>
            <a:endParaRPr lang="de-DE" sz="2200" b="1" dirty="0">
              <a:solidFill>
                <a:schemeClr val="accent1"/>
              </a:solidFill>
            </a:endParaRPr>
          </a:p>
          <a:p>
            <a:r>
              <a:rPr lang="de-DE" sz="2400" b="1" dirty="0">
                <a:solidFill>
                  <a:schemeClr val="accent1"/>
                </a:solidFill>
              </a:rPr>
              <a:t>	</a:t>
            </a:r>
            <a:r>
              <a:rPr lang="de-DE" sz="2000" dirty="0"/>
              <a:t>	Anmeldegespräch</a:t>
            </a:r>
          </a:p>
          <a:p>
            <a:r>
              <a:rPr lang="de-DE" sz="2000" dirty="0"/>
              <a:t>		Vorbereitungsblöcke, 5 Treffen, wahlweise Samstag oder Sonntag</a:t>
            </a:r>
          </a:p>
          <a:p>
            <a:r>
              <a:rPr lang="de-DE" sz="2000" dirty="0"/>
              <a:t>		Gottesdienste</a:t>
            </a:r>
          </a:p>
          <a:p>
            <a:r>
              <a:rPr lang="de-DE" sz="2000" dirty="0"/>
              <a:t>		Kerzenbasteln und Palmstockbasteln</a:t>
            </a:r>
          </a:p>
          <a:p>
            <a:endParaRPr lang="de-DE" sz="1400" dirty="0"/>
          </a:p>
          <a:p>
            <a:r>
              <a:rPr lang="de-DE" sz="2000" dirty="0"/>
              <a:t>		</a:t>
            </a:r>
            <a:r>
              <a:rPr lang="de-DE" sz="2200" b="1" dirty="0">
                <a:solidFill>
                  <a:schemeClr val="accent1"/>
                </a:solidFill>
              </a:rPr>
              <a:t>3. Inhalt, Austausch und Begleitung (digital per Zoom)</a:t>
            </a:r>
          </a:p>
          <a:p>
            <a:r>
              <a:rPr lang="de-DE" sz="2200" b="1" dirty="0">
                <a:solidFill>
                  <a:schemeClr val="accent1"/>
                </a:solidFill>
              </a:rPr>
              <a:t>		</a:t>
            </a:r>
            <a:r>
              <a:rPr lang="de-DE" sz="2000" dirty="0"/>
              <a:t>Elternabende</a:t>
            </a:r>
          </a:p>
          <a:p>
            <a:r>
              <a:rPr lang="de-DE" sz="2000" dirty="0"/>
              <a:t>		„Ansprechbar“ </a:t>
            </a:r>
          </a:p>
          <a:p>
            <a:endParaRPr lang="de-DE" sz="1400" dirty="0"/>
          </a:p>
          <a:p>
            <a:r>
              <a:rPr lang="de-DE" sz="2000" dirty="0"/>
              <a:t>		</a:t>
            </a:r>
            <a:r>
              <a:rPr lang="de-DE" sz="2200" b="1" dirty="0">
                <a:solidFill>
                  <a:schemeClr val="accent1"/>
                </a:solidFill>
              </a:rPr>
              <a:t>4. Erstbeichte der Kinder (freiwilliges Angebot)</a:t>
            </a:r>
          </a:p>
          <a:p>
            <a:endParaRPr lang="de-DE" sz="1400" dirty="0"/>
          </a:p>
          <a:p>
            <a:r>
              <a:rPr lang="de-DE" sz="2000" dirty="0"/>
              <a:t>		</a:t>
            </a:r>
            <a:r>
              <a:rPr lang="de-DE" sz="2200" b="1" dirty="0">
                <a:solidFill>
                  <a:schemeClr val="accent1"/>
                </a:solidFill>
              </a:rPr>
              <a:t>5. Erstkommunionfeier und Dankgottesdienst</a:t>
            </a:r>
            <a:endParaRPr lang="de-DE" sz="2000" dirty="0"/>
          </a:p>
          <a:p>
            <a:endParaRPr lang="de-DE" sz="2000" dirty="0"/>
          </a:p>
          <a:p>
            <a:r>
              <a:rPr lang="de-DE" sz="2000" dirty="0"/>
              <a:t>		</a:t>
            </a:r>
            <a:endParaRPr lang="de-DE" sz="2200" b="1" dirty="0">
              <a:solidFill>
                <a:schemeClr val="accent1"/>
              </a:solidFill>
            </a:endParaRPr>
          </a:p>
          <a:p>
            <a:endParaRPr lang="de-DE" sz="2000" dirty="0"/>
          </a:p>
          <a:p>
            <a:r>
              <a:rPr lang="de-DE" sz="2000" b="1" i="1" dirty="0"/>
              <a:t>		</a:t>
            </a:r>
          </a:p>
          <a:p>
            <a:r>
              <a:rPr lang="de-DE" sz="2000" b="1" i="1" dirty="0">
                <a:solidFill>
                  <a:schemeClr val="accent1"/>
                </a:solidFill>
              </a:rPr>
              <a:t>		</a:t>
            </a:r>
            <a:endParaRPr lang="de-DE" sz="3200" b="1" dirty="0"/>
          </a:p>
          <a:p>
            <a:r>
              <a:rPr lang="de-DE" sz="3200" b="1" dirty="0">
                <a:solidFill>
                  <a:schemeClr val="accent1"/>
                </a:solidFill>
              </a:rPr>
              <a:t>		</a:t>
            </a:r>
            <a:endParaRPr lang="de-DE" sz="2000" dirty="0"/>
          </a:p>
        </p:txBody>
      </p:sp>
    </p:spTree>
    <p:extLst>
      <p:ext uri="{BB962C8B-B14F-4D97-AF65-F5344CB8AC3E}">
        <p14:creationId xmlns:p14="http://schemas.microsoft.com/office/powerpoint/2010/main" val="354966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Religiöse Feste feiern</a:t>
            </a:r>
            <a:br>
              <a:rPr lang="de-DE" sz="3200" dirty="0"/>
            </a:br>
            <a:br>
              <a:rPr lang="de-DE" sz="3200" dirty="0"/>
            </a:br>
            <a:r>
              <a:rPr lang="de-DE" sz="3200" dirty="0"/>
              <a:t>Gemeinde leben</a:t>
            </a:r>
            <a:br>
              <a:rPr lang="de-DE" sz="3200" dirty="0"/>
            </a:br>
            <a:br>
              <a:rPr lang="de-DE" sz="3200" dirty="0"/>
            </a:br>
            <a:r>
              <a:rPr lang="de-DE" sz="3200" dirty="0"/>
              <a:t>vorläufige Planung:</a:t>
            </a:r>
          </a:p>
        </p:txBody>
      </p:sp>
      <p:sp>
        <p:nvSpPr>
          <p:cNvPr id="3" name="Textfeld 2"/>
          <p:cNvSpPr txBox="1"/>
          <p:nvPr/>
        </p:nvSpPr>
        <p:spPr>
          <a:xfrm>
            <a:off x="3526971" y="496389"/>
            <a:ext cx="8157029" cy="6247864"/>
          </a:xfrm>
          <a:prstGeom prst="rect">
            <a:avLst/>
          </a:prstGeom>
          <a:noFill/>
        </p:spPr>
        <p:txBody>
          <a:bodyPr wrap="square" rtlCol="0">
            <a:spAutoFit/>
          </a:bodyPr>
          <a:lstStyle/>
          <a:p>
            <a:pPr marL="285750" indent="-285750">
              <a:buFont typeface="Arial" panose="020B0604020202020204" pitchFamily="34" charset="0"/>
              <a:buChar char="•"/>
            </a:pPr>
            <a:endParaRPr lang="de-DE" sz="2400" b="1" dirty="0">
              <a:solidFill>
                <a:schemeClr val="accent1"/>
              </a:solidFill>
            </a:endParaRPr>
          </a:p>
          <a:p>
            <a:pPr marL="285750" indent="-285750">
              <a:buFont typeface="Arial" panose="020B0604020202020204" pitchFamily="34" charset="0"/>
              <a:buChar char="•"/>
            </a:pPr>
            <a:r>
              <a:rPr lang="de-DE" sz="2400" b="1" dirty="0">
                <a:solidFill>
                  <a:schemeClr val="accent1"/>
                </a:solidFill>
              </a:rPr>
              <a:t>Adventliche Angebote in den Pfarren</a:t>
            </a:r>
          </a:p>
          <a:p>
            <a:pPr marL="285750" indent="-285750">
              <a:buFont typeface="Arial" panose="020B0604020202020204" pitchFamily="34" charset="0"/>
              <a:buChar char="•"/>
            </a:pPr>
            <a:endParaRPr lang="de-DE" sz="2400" b="1" dirty="0">
              <a:solidFill>
                <a:schemeClr val="accent1"/>
              </a:solidFill>
            </a:endParaRPr>
          </a:p>
          <a:p>
            <a:pPr marL="285750" indent="-285750">
              <a:buFont typeface="Arial" panose="020B0604020202020204" pitchFamily="34" charset="0"/>
              <a:buChar char="•"/>
            </a:pPr>
            <a:r>
              <a:rPr lang="de-DE" sz="2400" b="1" dirty="0">
                <a:solidFill>
                  <a:schemeClr val="accent1"/>
                </a:solidFill>
              </a:rPr>
              <a:t>Krippenfeiern Heiligabend</a:t>
            </a:r>
          </a:p>
          <a:p>
            <a:pPr marL="285750" indent="-285750">
              <a:buFont typeface="Arial" panose="020B0604020202020204" pitchFamily="34" charset="0"/>
              <a:buChar char="•"/>
            </a:pPr>
            <a:endParaRPr lang="de-DE" sz="2400" b="1" dirty="0">
              <a:solidFill>
                <a:schemeClr val="accent1"/>
              </a:solidFill>
            </a:endParaRPr>
          </a:p>
          <a:p>
            <a:pPr marL="285750" indent="-285750">
              <a:buFont typeface="Arial" panose="020B0604020202020204" pitchFamily="34" charset="0"/>
              <a:buChar char="•"/>
            </a:pPr>
            <a:r>
              <a:rPr lang="de-DE" sz="2400" b="1" dirty="0">
                <a:solidFill>
                  <a:schemeClr val="accent1"/>
                </a:solidFill>
              </a:rPr>
              <a:t>Gründonnerstag</a:t>
            </a:r>
          </a:p>
          <a:p>
            <a:pPr marL="285750" indent="-285750"/>
            <a:r>
              <a:rPr lang="de-DE" sz="2400" b="1" dirty="0">
                <a:solidFill>
                  <a:schemeClr val="accent1"/>
                </a:solidFill>
              </a:rPr>
              <a:t>	</a:t>
            </a:r>
            <a:r>
              <a:rPr lang="de-DE" sz="2200" dirty="0"/>
              <a:t>Feier der Karwoche (Von Palmsonntag bis Karfreitag)</a:t>
            </a:r>
          </a:p>
          <a:p>
            <a:pPr marL="285750" indent="-285750">
              <a:buFont typeface="Arial" panose="020B0604020202020204" pitchFamily="34" charset="0"/>
              <a:buChar char="•"/>
            </a:pPr>
            <a:endParaRPr lang="de-DE" sz="2400" b="1" dirty="0">
              <a:solidFill>
                <a:schemeClr val="accent1"/>
              </a:solidFill>
            </a:endParaRPr>
          </a:p>
          <a:p>
            <a:pPr marL="285750" indent="-285750">
              <a:buFont typeface="Arial" panose="020B0604020202020204" pitchFamily="34" charset="0"/>
              <a:buChar char="•"/>
            </a:pPr>
            <a:r>
              <a:rPr lang="de-DE" sz="2400" b="1" dirty="0">
                <a:solidFill>
                  <a:schemeClr val="accent1"/>
                </a:solidFill>
              </a:rPr>
              <a:t>Karfreitag</a:t>
            </a:r>
          </a:p>
          <a:p>
            <a:pPr marL="285750" indent="-285750"/>
            <a:r>
              <a:rPr lang="de-DE" sz="2400" b="1" dirty="0">
                <a:solidFill>
                  <a:schemeClr val="accent1"/>
                </a:solidFill>
              </a:rPr>
              <a:t>	</a:t>
            </a:r>
            <a:r>
              <a:rPr lang="de-DE" sz="2200" dirty="0"/>
              <a:t>Kreuzweg in Rott, Kinderkreuzweg in </a:t>
            </a:r>
            <a:r>
              <a:rPr lang="de-DE" sz="2200" dirty="0" err="1"/>
              <a:t>Breinig</a:t>
            </a:r>
            <a:endParaRPr lang="de-DE" sz="2200" dirty="0"/>
          </a:p>
          <a:p>
            <a:pPr marL="285750" indent="-285750">
              <a:buFont typeface="Arial" panose="020B0604020202020204" pitchFamily="34" charset="0"/>
              <a:buChar char="•"/>
            </a:pPr>
            <a:endParaRPr lang="de-DE" sz="2400" b="1" dirty="0">
              <a:solidFill>
                <a:schemeClr val="accent1"/>
              </a:solidFill>
            </a:endParaRPr>
          </a:p>
          <a:p>
            <a:pPr marL="285750" indent="-285750">
              <a:buFont typeface="Arial" panose="020B0604020202020204" pitchFamily="34" charset="0"/>
              <a:buChar char="•"/>
            </a:pPr>
            <a:r>
              <a:rPr lang="de-DE" sz="2400" b="1" dirty="0">
                <a:solidFill>
                  <a:schemeClr val="accent1"/>
                </a:solidFill>
              </a:rPr>
              <a:t>Ostern</a:t>
            </a:r>
          </a:p>
          <a:p>
            <a:pPr marL="285750" indent="-285750">
              <a:buFont typeface="Arial" panose="020B0604020202020204" pitchFamily="34" charset="0"/>
              <a:buChar char="•"/>
            </a:pPr>
            <a:endParaRPr lang="de-DE" sz="2400" b="1" dirty="0">
              <a:solidFill>
                <a:schemeClr val="accent1"/>
              </a:solidFill>
            </a:endParaRPr>
          </a:p>
          <a:p>
            <a:pPr marL="285750" indent="-285750">
              <a:buFont typeface="Arial" panose="020B0604020202020204" pitchFamily="34" charset="0"/>
              <a:buChar char="•"/>
            </a:pPr>
            <a:r>
              <a:rPr lang="de-DE" sz="2400" b="1" dirty="0">
                <a:solidFill>
                  <a:schemeClr val="accent1"/>
                </a:solidFill>
              </a:rPr>
              <a:t>Fronleichnam</a:t>
            </a:r>
          </a:p>
          <a:p>
            <a:pPr marL="285750" indent="-285750"/>
            <a:r>
              <a:rPr lang="de-DE" sz="2400" dirty="0"/>
              <a:t>	</a:t>
            </a:r>
            <a:r>
              <a:rPr lang="de-DE" sz="2200" dirty="0"/>
              <a:t>Prozession (Festtagskleidung)</a:t>
            </a:r>
          </a:p>
          <a:p>
            <a:pPr marL="285750" indent="-285750"/>
            <a:endParaRPr lang="de-DE" sz="2200" dirty="0"/>
          </a:p>
          <a:p>
            <a:r>
              <a:rPr lang="de-DE" dirty="0"/>
              <a:t>	</a:t>
            </a:r>
          </a:p>
        </p:txBody>
      </p:sp>
    </p:spTree>
    <p:extLst>
      <p:ext uri="{BB962C8B-B14F-4D97-AF65-F5344CB8AC3E}">
        <p14:creationId xmlns:p14="http://schemas.microsoft.com/office/powerpoint/2010/main" val="346160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Vorbereitungs-blöcke</a:t>
            </a:r>
            <a:br>
              <a:rPr lang="de-DE" dirty="0"/>
            </a:br>
            <a:r>
              <a:rPr lang="de-DE" dirty="0"/>
              <a:t>mit Gottesdienst</a:t>
            </a:r>
          </a:p>
        </p:txBody>
      </p:sp>
      <p:sp>
        <p:nvSpPr>
          <p:cNvPr id="3" name="Inhaltsplatzhalter 2"/>
          <p:cNvSpPr>
            <a:spLocks noGrp="1"/>
          </p:cNvSpPr>
          <p:nvPr>
            <p:ph idx="1"/>
          </p:nvPr>
        </p:nvSpPr>
        <p:spPr>
          <a:xfrm>
            <a:off x="3869268" y="864108"/>
            <a:ext cx="7315200" cy="5587492"/>
          </a:xfrm>
        </p:spPr>
        <p:txBody>
          <a:bodyPr>
            <a:normAutofit fontScale="92500" lnSpcReduction="10000"/>
          </a:bodyPr>
          <a:lstStyle/>
          <a:p>
            <a:pPr>
              <a:buNone/>
            </a:pPr>
            <a:r>
              <a:rPr lang="de-DE" sz="2200" b="1" dirty="0"/>
              <a:t>	5 Vorbereitungsblöcke im Pfarrheim, nur für die Kinder</a:t>
            </a:r>
          </a:p>
          <a:p>
            <a:pPr marL="0" indent="0">
              <a:buNone/>
            </a:pPr>
            <a:r>
              <a:rPr lang="de-DE" b="1" dirty="0">
                <a:solidFill>
                  <a:srgbClr val="FF0000"/>
                </a:solidFill>
              </a:rPr>
              <a:t>   samstags (10-12.30 Uhr ) </a:t>
            </a:r>
            <a:r>
              <a:rPr lang="de-DE" b="1" u="sng" dirty="0">
                <a:solidFill>
                  <a:srgbClr val="FF0000"/>
                </a:solidFill>
              </a:rPr>
              <a:t>oder</a:t>
            </a:r>
            <a:r>
              <a:rPr lang="de-DE" b="1" dirty="0">
                <a:solidFill>
                  <a:srgbClr val="FF0000"/>
                </a:solidFill>
              </a:rPr>
              <a:t> sonntags (14-16.30  Uhr)  </a:t>
            </a:r>
          </a:p>
          <a:p>
            <a:pPr>
              <a:buNone/>
            </a:pPr>
            <a:r>
              <a:rPr lang="de-DE" dirty="0"/>
              <a:t>	Samstag, 04.11.2023  oder  Sonntag, 05.11.2023, Gressenich</a:t>
            </a:r>
          </a:p>
          <a:p>
            <a:pPr>
              <a:buNone/>
            </a:pPr>
            <a:r>
              <a:rPr lang="de-DE" dirty="0"/>
              <a:t>	Samstag, 02.12.2023  oder  Sonntag, 03.12.2023, </a:t>
            </a:r>
            <a:r>
              <a:rPr lang="de-DE" dirty="0" err="1"/>
              <a:t>Breinig</a:t>
            </a:r>
            <a:endParaRPr lang="de-DE" dirty="0"/>
          </a:p>
          <a:p>
            <a:pPr>
              <a:buNone/>
            </a:pPr>
            <a:r>
              <a:rPr lang="de-DE" dirty="0"/>
              <a:t>	Samstag, 13.01.2024  oder  Sonntag, 14.01.2024, </a:t>
            </a:r>
            <a:r>
              <a:rPr lang="de-DE" dirty="0" err="1"/>
              <a:t>Mausbach</a:t>
            </a:r>
            <a:endParaRPr lang="de-DE" dirty="0"/>
          </a:p>
          <a:p>
            <a:pPr>
              <a:buNone/>
            </a:pPr>
            <a:r>
              <a:rPr lang="de-DE" dirty="0"/>
              <a:t>	Samstag, 17.02.2024  oder Sonntag, 18.02.2024, </a:t>
            </a:r>
            <a:r>
              <a:rPr lang="de-DE" dirty="0" err="1"/>
              <a:t>Vicht</a:t>
            </a:r>
            <a:endParaRPr lang="de-DE" dirty="0"/>
          </a:p>
          <a:p>
            <a:pPr>
              <a:buNone/>
            </a:pPr>
            <a:r>
              <a:rPr lang="de-DE" dirty="0"/>
              <a:t>	Samstag, 09.03.2024  oder Sonntag,  10.03.2024, </a:t>
            </a:r>
            <a:r>
              <a:rPr lang="de-DE" dirty="0" err="1"/>
              <a:t>Vicht</a:t>
            </a:r>
            <a:endParaRPr lang="de-DE" dirty="0"/>
          </a:p>
          <a:p>
            <a:pPr marL="0" indent="0">
              <a:buNone/>
            </a:pPr>
            <a:endParaRPr lang="de-DE" dirty="0"/>
          </a:p>
          <a:p>
            <a:r>
              <a:rPr lang="de-DE" sz="2200" dirty="0"/>
              <a:t>Abschluss des Vorbereitungsblocks:</a:t>
            </a:r>
          </a:p>
          <a:p>
            <a:pPr>
              <a:buNone/>
            </a:pPr>
            <a:r>
              <a:rPr lang="de-DE" sz="2200" b="1" dirty="0"/>
              <a:t>	Gottesdienst in der Kirche zusammen mit allen Familien:</a:t>
            </a:r>
          </a:p>
          <a:p>
            <a:pPr>
              <a:buNone/>
            </a:pPr>
            <a:r>
              <a:rPr lang="de-DE" sz="2200" b="1" dirty="0"/>
              <a:t>    Die Kinder sitzen bei den Eltern!   </a:t>
            </a:r>
          </a:p>
          <a:p>
            <a:pPr>
              <a:buNone/>
            </a:pPr>
            <a:r>
              <a:rPr lang="de-DE" sz="2200" b="1" dirty="0"/>
              <a:t>    </a:t>
            </a:r>
            <a:r>
              <a:rPr lang="de-DE" sz="2200" b="1" dirty="0">
                <a:solidFill>
                  <a:srgbClr val="FF0000"/>
                </a:solidFill>
              </a:rPr>
              <a:t>samstags jeweils 12.30, sonntags 16.30 Uhr</a:t>
            </a:r>
          </a:p>
          <a:p>
            <a:pPr>
              <a:buNone/>
            </a:pPr>
            <a:endParaRPr lang="de-DE" b="1" dirty="0">
              <a:solidFill>
                <a:srgbClr val="FF0000"/>
              </a:solidFill>
            </a:endParaRPr>
          </a:p>
          <a:p>
            <a:pPr>
              <a:buNone/>
            </a:pPr>
            <a:r>
              <a:rPr lang="de-DE" dirty="0"/>
              <a:t>   Anmeldungen für den jeweiligen Termin bitte per doodle</a:t>
            </a:r>
          </a:p>
          <a:p>
            <a:pPr>
              <a:buNone/>
            </a:pPr>
            <a:endParaRPr lang="de-DE" b="1" dirty="0">
              <a:solidFill>
                <a:srgbClr val="FF0000"/>
              </a:solidFill>
            </a:endParaRPr>
          </a:p>
        </p:txBody>
      </p:sp>
    </p:spTree>
  </p:cSld>
  <p:clrMapOvr>
    <a:masterClrMapping/>
  </p:clrMapOvr>
</p:sld>
</file>

<file path=ppt/theme/theme1.xml><?xml version="1.0" encoding="utf-8"?>
<a:theme xmlns:a="http://schemas.openxmlformats.org/drawingml/2006/main" name="Rahmen">
  <a:themeElements>
    <a:clrScheme name="Ganymed">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ahmen">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hm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TM03457475[[fn=Rahmen]]</Template>
  <TotalTime>0</TotalTime>
  <Words>1355</Words>
  <Application>Microsoft Office PowerPoint</Application>
  <PresentationFormat>Breitbild</PresentationFormat>
  <Paragraphs>323</Paragraphs>
  <Slides>20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Corbel</vt:lpstr>
      <vt:lpstr>Wingdings 2</vt:lpstr>
      <vt:lpstr>Rahmen</vt:lpstr>
      <vt:lpstr>Herzlich willkommen zum Infoabend für die Erstkommunion 2024</vt:lpstr>
      <vt:lpstr>Ansprech- partner</vt:lpstr>
      <vt:lpstr>Unser Angebot  als   Gemeinde   </vt:lpstr>
      <vt:lpstr>Ihre Aufgabe  als Eltern/-teil</vt:lpstr>
      <vt:lpstr>Religiöse Erziehung</vt:lpstr>
      <vt:lpstr>Familien-katechese</vt:lpstr>
      <vt:lpstr> Bausteine  der   Erstkommunion-Vorbereitung</vt:lpstr>
      <vt:lpstr>Religiöse Feste feiern  Gemeinde leben  vorläufige Planung:</vt:lpstr>
      <vt:lpstr>Vorbereitungs-blöcke mit Gottesdienst</vt:lpstr>
      <vt:lpstr>Live aus unserem „Studio“ Römerstr. 17</vt:lpstr>
      <vt:lpstr>Ansprechbar:  12 mal mitwochs, 17.30 Uhr   live aus unserem „Studio“</vt:lpstr>
      <vt:lpstr> Start</vt:lpstr>
      <vt:lpstr>Ziel  Erstkommunion- feiern wahlweise: im Wohnort oder Schulort  </vt:lpstr>
      <vt:lpstr>Dank-gottesdienste</vt:lpstr>
      <vt:lpstr>Kosten</vt:lpstr>
      <vt:lpstr>Anmeldung</vt:lpstr>
      <vt:lpstr>Unterlagen</vt:lpstr>
      <vt:lpstr>Anmelde- schluss</vt:lpstr>
      <vt:lpstr>Kontaktdaten</vt:lpstr>
      <vt:lpstr>Herzlichen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Infoveranstaltung Erstkommunion 2019</dc:title>
  <dc:creator>Windows User</dc:creator>
  <cp:lastModifiedBy>Christiane Hartung</cp:lastModifiedBy>
  <cp:revision>193</cp:revision>
  <dcterms:created xsi:type="dcterms:W3CDTF">2018-08-14T08:23:25Z</dcterms:created>
  <dcterms:modified xsi:type="dcterms:W3CDTF">2023-09-22T21:09:58Z</dcterms:modified>
</cp:coreProperties>
</file>